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8" r:id="rId28"/>
    <p:sldId id="283" r:id="rId29"/>
    <p:sldId id="284" r:id="rId30"/>
    <p:sldId id="285" r:id="rId31"/>
    <p:sldId id="286" r:id="rId32"/>
    <p:sldId id="287" r:id="rId3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CD"/>
    <a:srgbClr val="FFD4B5"/>
    <a:srgbClr val="D0D0D0"/>
    <a:srgbClr val="6D6D6C"/>
    <a:srgbClr val="919190"/>
    <a:srgbClr val="BCBCBC"/>
    <a:srgbClr val="FFDCC1"/>
    <a:srgbClr val="EDEDED"/>
    <a:srgbClr val="DADADA"/>
    <a:srgbClr val="E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AA46E-CB1E-428E-B236-760C3786D61D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72923-E3A3-4840-BA81-D36CAB06F66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363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spc="-104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2923-E3A3-4840-BA81-D36CAB06F660}" type="slidenum">
              <a:rPr lang="ja-JP" altLang="en-US" smtClean="0"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1055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72923-E3A3-4840-BA81-D36CAB06F660}" type="slidenum">
              <a:rPr lang="ja-JP" altLang="en-US" smtClean="0"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5685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529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37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7534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823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312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023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70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163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273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475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6161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1AF819-7F0E-4F25-B548-161782EA3F07}" type="datetimeFigureOut">
              <a:rPr lang="ja-JP" altLang="en-US" smtClean="0"/>
              <a:t>2025/2/17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100702-FAF2-49F8-B376-CACFEBDB3E0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458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ge of a computer&#10;&#10;AI-generated content may be incorrect.">
            <a:extLst>
              <a:ext uri="{FF2B5EF4-FFF2-40B4-BE49-F238E27FC236}">
                <a16:creationId xmlns:a16="http://schemas.microsoft.com/office/drawing/2014/main" id="{9ABB516A-511C-B4D9-E475-A8FF04FE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D9736A04-0202-ED95-413E-34DB071A96C9}"/>
              </a:ext>
            </a:extLst>
          </p:cNvPr>
          <p:cNvSpPr txBox="1"/>
          <p:nvPr/>
        </p:nvSpPr>
        <p:spPr>
          <a:xfrm>
            <a:off x="5777807" y="1417077"/>
            <a:ext cx="3322320" cy="104810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安全預防措施 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...................................... 4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使用注意事項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 8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零件和配件名稱 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 9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螢幕顯示狀態和意義 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</a:t>
            </a:r>
            <a:r>
              <a:rPr lang="en-US" altLang="zh-TW" sz="1300" spc="-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....................10</a:t>
            </a:r>
            <a:endParaRPr lang="en-US" altLang="ja-JP" sz="13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9ECA135-5133-E4C0-5922-EA7CBFDF2798}"/>
              </a:ext>
            </a:extLst>
          </p:cNvPr>
          <p:cNvSpPr txBox="1"/>
          <p:nvPr/>
        </p:nvSpPr>
        <p:spPr>
          <a:xfrm>
            <a:off x="5777807" y="3175005"/>
            <a:ext cx="3421380" cy="104810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使用流程 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...........11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準備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...............................................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..12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......................................................................15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使用後（本產品的保養和儲存）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</a:t>
            </a:r>
            <a:r>
              <a:rPr lang="en-US" altLang="zh-TW" sz="13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..25</a:t>
            </a:r>
            <a:endParaRPr lang="zh-TW" altLang="en-US" sz="13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B3771FB-8D97-3362-D40A-46A5540661B4}"/>
              </a:ext>
            </a:extLst>
          </p:cNvPr>
          <p:cNvSpPr txBox="1"/>
          <p:nvPr/>
        </p:nvSpPr>
        <p:spPr>
          <a:xfrm>
            <a:off x="5777807" y="4627526"/>
            <a:ext cx="3421380" cy="18627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公告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.............................................................................26</a:t>
            </a:r>
          </a:p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無法操作時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............................................................. 27</a:t>
            </a:r>
          </a:p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遙控器遺失或故障</a:t>
            </a:r>
            <a:r>
              <a:rPr lang="zh-TW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時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......................................... 30</a:t>
            </a:r>
          </a:p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主要規格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……...........................................................30</a:t>
            </a:r>
          </a:p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 ・ 售後服務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..................................................31</a:t>
            </a:r>
          </a:p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免費維修規</a:t>
            </a:r>
            <a:r>
              <a:rPr lang="zh-TW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範</a:t>
            </a: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…….................................................31</a:t>
            </a:r>
          </a:p>
          <a:p>
            <a:pPr marL="13206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 </a:t>
            </a:r>
            <a:r>
              <a:rPr lang="en-US" altLang="ja-JP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........................................................................ </a:t>
            </a:r>
            <a:r>
              <a:rPr lang="ja-JP" altLang="en-US" sz="13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封底</a:t>
            </a:r>
            <a:endParaRPr sz="13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21BBD34-E1B5-0139-C977-8CA2288323E7}"/>
              </a:ext>
            </a:extLst>
          </p:cNvPr>
          <p:cNvSpPr txBox="1"/>
          <p:nvPr/>
        </p:nvSpPr>
        <p:spPr>
          <a:xfrm>
            <a:off x="706265" y="5600845"/>
            <a:ext cx="4947915" cy="457200"/>
          </a:xfrm>
          <a:prstGeom prst="rect">
            <a:avLst/>
          </a:prstGeom>
          <a:solidFill>
            <a:srgbClr val="FFE3CD"/>
          </a:solidFill>
        </p:spPr>
        <p:txBody>
          <a:bodyPr vert="horz" wrap="square" lIns="0" tIns="0" rIns="0" bIns="0" rtlCol="0">
            <a:spAutoFit/>
          </a:bodyPr>
          <a:lstStyle/>
          <a:p>
            <a:pPr marL="3017" marR="0">
              <a:lnSpc>
                <a:spcPts val="189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7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本產品旨在透過電氣刺激（非醫療器材）訓練小腿、前脛骨和足部肌肉。</a:t>
            </a:r>
            <a:endParaRPr sz="1200" spc="-9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12DE6-A8F3-F991-EC30-5BCCCE431658}"/>
              </a:ext>
            </a:extLst>
          </p:cNvPr>
          <p:cNvSpPr/>
          <p:nvPr/>
        </p:nvSpPr>
        <p:spPr>
          <a:xfrm>
            <a:off x="9456420" y="1376563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使用前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999EC4-CF87-FD0D-5828-8B464E9BA34F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9EBECC-6503-F666-FEB1-A5B730BBD5CB}"/>
              </a:ext>
            </a:extLst>
          </p:cNvPr>
          <p:cNvSpPr/>
          <p:nvPr/>
        </p:nvSpPr>
        <p:spPr>
          <a:xfrm>
            <a:off x="9456420" y="4978409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必要之時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77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7144337-E66B-AA18-011E-FAA146C92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2021A152-5B95-86F8-DCCE-4F0FC2B17393}"/>
              </a:ext>
            </a:extLst>
          </p:cNvPr>
          <p:cNvSpPr/>
          <p:nvPr/>
        </p:nvSpPr>
        <p:spPr>
          <a:xfrm>
            <a:off x="5347368" y="3320999"/>
            <a:ext cx="127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3CE8B83-A4FB-A3B2-7AE0-3088B7F5F427}"/>
              </a:ext>
            </a:extLst>
          </p:cNvPr>
          <p:cNvSpPr txBox="1"/>
          <p:nvPr/>
        </p:nvSpPr>
        <p:spPr>
          <a:xfrm>
            <a:off x="540000" y="411304"/>
            <a:ext cx="4089400" cy="57214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螢幕顯示狀態及意義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A728E7C-EE33-8645-66D4-63D1C87298B0}"/>
              </a:ext>
            </a:extLst>
          </p:cNvPr>
          <p:cNvSpPr txBox="1"/>
          <p:nvPr/>
        </p:nvSpPr>
        <p:spPr>
          <a:xfrm>
            <a:off x="786535" y="2925794"/>
            <a:ext cx="3519442" cy="5232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選單顯示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顯示目前的功能表。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485E6C4-E211-BCCC-2FA8-5C28E9E75C0D}"/>
              </a:ext>
            </a:extLst>
          </p:cNvPr>
          <p:cNvSpPr txBox="1"/>
          <p:nvPr/>
        </p:nvSpPr>
        <p:spPr>
          <a:xfrm>
            <a:off x="5489406" y="2910189"/>
            <a:ext cx="2383511" cy="32528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電池圖示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82B1518-AF23-6C02-BB3B-5EC69BD28E82}"/>
              </a:ext>
            </a:extLst>
          </p:cNvPr>
          <p:cNvSpPr txBox="1"/>
          <p:nvPr/>
        </p:nvSpPr>
        <p:spPr>
          <a:xfrm>
            <a:off x="5514362" y="3282467"/>
            <a:ext cx="508000" cy="24397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 algn="ctr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亮燈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5BD43E6-79BB-0CB7-50FD-23477EF4557B}"/>
              </a:ext>
            </a:extLst>
          </p:cNvPr>
          <p:cNvSpPr txBox="1"/>
          <p:nvPr/>
        </p:nvSpPr>
        <p:spPr>
          <a:xfrm>
            <a:off x="6263776" y="3317499"/>
            <a:ext cx="2184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電池電量不足。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A61F2AB0-F072-D46B-524D-73FB05B05E47}"/>
              </a:ext>
            </a:extLst>
          </p:cNvPr>
          <p:cNvSpPr txBox="1"/>
          <p:nvPr/>
        </p:nvSpPr>
        <p:spPr>
          <a:xfrm>
            <a:off x="786535" y="3523734"/>
            <a:ext cx="3104428" cy="5232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暫停圖示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節目暫停時出現。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C9EC979-A593-3231-7BC7-3C24B1BBEE9B}"/>
              </a:ext>
            </a:extLst>
          </p:cNvPr>
          <p:cNvSpPr txBox="1"/>
          <p:nvPr/>
        </p:nvSpPr>
        <p:spPr>
          <a:xfrm>
            <a:off x="5514362" y="3542260"/>
            <a:ext cx="508000" cy="24397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 algn="ctr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閃爍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A5B4AF69-845F-1F90-E377-CAC4D8792D24}"/>
              </a:ext>
            </a:extLst>
          </p:cNvPr>
          <p:cNvSpPr txBox="1"/>
          <p:nvPr/>
        </p:nvSpPr>
        <p:spPr>
          <a:xfrm>
            <a:off x="6263776" y="3572067"/>
            <a:ext cx="2311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電池很快就會沒電。</a:t>
            </a: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C08A3A77-823C-007F-0968-DF289D251F09}"/>
              </a:ext>
            </a:extLst>
          </p:cNvPr>
          <p:cNvSpPr txBox="1"/>
          <p:nvPr/>
        </p:nvSpPr>
        <p:spPr>
          <a:xfrm>
            <a:off x="771426" y="4071306"/>
            <a:ext cx="3455943" cy="5232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剩餘時間圖示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表示顯示節目剩餘時間（見右圖）。</a:t>
            </a: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4244F771-E1C1-211A-BF46-B8F35321460B}"/>
              </a:ext>
            </a:extLst>
          </p:cNvPr>
          <p:cNvSpPr txBox="1"/>
          <p:nvPr/>
        </p:nvSpPr>
        <p:spPr>
          <a:xfrm>
            <a:off x="5449287" y="4408347"/>
            <a:ext cx="2780313" cy="215571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1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強度等級 </a:t>
            </a:r>
            <a:r>
              <a:rPr lang="en-US" altLang="zh-TW" sz="1700" b="1" spc="-1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/ </a:t>
            </a:r>
            <a:r>
              <a:rPr lang="zh-TW" altLang="en-US" sz="1700" b="1" spc="-1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剩餘時間顯示</a:t>
            </a:r>
            <a:endParaRPr lang="en-US" altLang="zh-TW" sz="1700" b="1" spc="-135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表示目前的刺激等級。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例如：代表等級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6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有關等級顯示的詳細資訊，請參閱第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19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頁。</a:t>
            </a:r>
            <a:endParaRPr lang="en-US" altLang="zh-TW" sz="12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2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顯示剩餘時間圖示時，表示程式的剩餘時間（分鐘）。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例如：剩餘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10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分鐘。</a:t>
            </a:r>
          </a:p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700" b="1" spc="-135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</p:txBody>
      </p:sp>
      <p:sp>
        <p:nvSpPr>
          <p:cNvPr id="33" name="object 22">
            <a:extLst>
              <a:ext uri="{FF2B5EF4-FFF2-40B4-BE49-F238E27FC236}">
                <a16:creationId xmlns:a16="http://schemas.microsoft.com/office/drawing/2014/main" id="{F3415338-AE75-0077-087B-BE33145B625A}"/>
              </a:ext>
            </a:extLst>
          </p:cNvPr>
          <p:cNvSpPr txBox="1"/>
          <p:nvPr/>
        </p:nvSpPr>
        <p:spPr>
          <a:xfrm>
            <a:off x="5449287" y="3909968"/>
            <a:ext cx="3808580" cy="4462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皮膚偵測圖示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偵測不到皮膚時出現。</a:t>
            </a:r>
          </a:p>
        </p:txBody>
      </p:sp>
    </p:spTree>
    <p:extLst>
      <p:ext uri="{BB962C8B-B14F-4D97-AF65-F5344CB8AC3E}">
        <p14:creationId xmlns:p14="http://schemas.microsoft.com/office/powerpoint/2010/main" val="297282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59D9483-6D99-B418-98CE-957F72DAE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184EA7CE-1D26-5F97-328B-B23E43C73662}"/>
              </a:ext>
            </a:extLst>
          </p:cNvPr>
          <p:cNvSpPr txBox="1"/>
          <p:nvPr/>
        </p:nvSpPr>
        <p:spPr>
          <a:xfrm>
            <a:off x="564395" y="327251"/>
            <a:ext cx="6417429" cy="57214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28"/>
              </a:lnSpc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使用流程       </a:t>
            </a:r>
            <a:r>
              <a:rPr lang="zh-TW" altLang="en-US" sz="16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如需詳細資訊，請參閱第 </a:t>
            </a:r>
            <a:r>
              <a:rPr lang="en-US" altLang="zh-TW" sz="16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12 </a:t>
            </a:r>
            <a:r>
              <a:rPr lang="zh-TW" altLang="en-US" sz="16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頁至第 </a:t>
            </a:r>
            <a:r>
              <a:rPr lang="en-US" altLang="zh-TW" sz="16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24 </a:t>
            </a:r>
            <a:r>
              <a:rPr lang="zh-TW" altLang="en-US" sz="16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頁。 </a:t>
            </a:r>
            <a:endParaRPr lang="zh-TW" altLang="en-US" sz="31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ECDC20C-A175-DF1D-ACC6-546F3E4247B9}"/>
              </a:ext>
            </a:extLst>
          </p:cNvPr>
          <p:cNvSpPr txBox="1"/>
          <p:nvPr/>
        </p:nvSpPr>
        <p:spPr>
          <a:xfrm>
            <a:off x="7386002" y="1327143"/>
            <a:ext cx="1727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終止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73760D0-19B9-848B-3EB6-4B5C6634E2B7}"/>
              </a:ext>
            </a:extLst>
          </p:cNvPr>
          <p:cNvSpPr txBox="1"/>
          <p:nvPr/>
        </p:nvSpPr>
        <p:spPr>
          <a:xfrm>
            <a:off x="713495" y="2234716"/>
            <a:ext cx="2103120" cy="24688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41109" marR="0">
              <a:lnSpc>
                <a:spcPts val="3343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50" b="1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插入電池</a:t>
            </a:r>
          </a:p>
          <a:p>
            <a:pPr marL="41109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包裝內附有試用電池。</a:t>
            </a:r>
          </a:p>
          <a:p>
            <a:pPr marL="41109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-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主機：</a:t>
            </a:r>
            <a:endParaRPr lang="en-US" altLang="zh-TW" sz="1600" spc="-39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RTKTHQ+TBUDGoStd-ExBold"/>
            </a:endParaRPr>
          </a:p>
          <a:p>
            <a:pPr marL="41109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   3 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顆 </a:t>
            </a:r>
            <a:r>
              <a:rPr lang="en-US" altLang="zh-TW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AAA 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鹼性電池</a:t>
            </a:r>
          </a:p>
          <a:p>
            <a:pPr marL="41109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-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遙控器：</a:t>
            </a:r>
            <a:endParaRPr lang="en-US" altLang="zh-TW" sz="1600" spc="-39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RTKTHQ+TBUDGoStd-ExBold"/>
            </a:endParaRPr>
          </a:p>
          <a:p>
            <a:pPr marL="41109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   1 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顆鈕扣型鋰電池 </a:t>
            </a:r>
            <a:r>
              <a:rPr lang="en-US" altLang="zh-TW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(CR1632)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。</a:t>
            </a:r>
            <a:endParaRPr lang="en-US" altLang="zh-TW" sz="1600" spc="-39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RTKTHQ+TBUDGoStd-ExBold"/>
            </a:endParaRPr>
          </a:p>
          <a:p>
            <a:pPr marL="41109" marR="0">
              <a:spcBef>
                <a:spcPts val="0"/>
              </a:spcBef>
              <a:spcAft>
                <a:spcPts val="0"/>
              </a:spcAft>
            </a:pPr>
            <a:r>
              <a:rPr lang="ja-JP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   </a:t>
            </a:r>
            <a:r>
              <a:rPr lang="en-US" altLang="ja-JP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※</a:t>
            </a:r>
            <a:r>
              <a:rPr lang="zh-TW" altLang="en-US" sz="16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遙控器在購買時已配備試用電池。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FB70930-AB84-F212-0806-8907BE47E295}"/>
              </a:ext>
            </a:extLst>
          </p:cNvPr>
          <p:cNvSpPr txBox="1"/>
          <p:nvPr/>
        </p:nvSpPr>
        <p:spPr>
          <a:xfrm>
            <a:off x="4219743" y="2153262"/>
            <a:ext cx="2560320" cy="6155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r>
              <a:rPr lang="zh-TW" altLang="en-US" sz="2000" spc="-7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檢查兒童安全鎖是否解鎖。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70DE231-5AA4-0E63-7ABF-AC584038E304}"/>
              </a:ext>
            </a:extLst>
          </p:cNvPr>
          <p:cNvSpPr txBox="1"/>
          <p:nvPr/>
        </p:nvSpPr>
        <p:spPr>
          <a:xfrm>
            <a:off x="7386002" y="2185466"/>
            <a:ext cx="1806502" cy="1371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7429">
              <a:lnSpc>
                <a:spcPts val="2386"/>
              </a:lnSpc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在下列時段後自動結束：</a:t>
            </a:r>
            <a:endParaRPr lang="en-US" altLang="zh-TW" sz="15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7429">
              <a:lnSpc>
                <a:spcPts val="2386"/>
              </a:lnSpc>
            </a:pP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訓練療程 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➡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約 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15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</a:t>
            </a:r>
          </a:p>
          <a:p>
            <a:pPr marL="7429">
              <a:lnSpc>
                <a:spcPts val="2386"/>
              </a:lnSpc>
            </a:pP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體能調適療程 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➡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約 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12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3BD2F81-21F3-F18E-54CE-3D3B4218779C}"/>
              </a:ext>
            </a:extLst>
          </p:cNvPr>
          <p:cNvSpPr txBox="1"/>
          <p:nvPr/>
        </p:nvSpPr>
        <p:spPr>
          <a:xfrm>
            <a:off x="4219743" y="2884697"/>
            <a:ext cx="2560320" cy="392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4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spc="-1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開啟主機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81650DB-89C7-8887-5223-003DED327C1F}"/>
              </a:ext>
            </a:extLst>
          </p:cNvPr>
          <p:cNvSpPr txBox="1"/>
          <p:nvPr/>
        </p:nvSpPr>
        <p:spPr>
          <a:xfrm>
            <a:off x="4219743" y="3514724"/>
            <a:ext cx="2560320" cy="8052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43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50" spc="-1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赤腳，雙腳（腿）緊貼腳墊*。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90420DE-FB3C-F26C-A7AA-BF26E5E3EB64}"/>
              </a:ext>
            </a:extLst>
          </p:cNvPr>
          <p:cNvSpPr txBox="1"/>
          <p:nvPr/>
        </p:nvSpPr>
        <p:spPr>
          <a:xfrm>
            <a:off x="4219743" y="4434467"/>
            <a:ext cx="2560320" cy="37035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24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00" spc="-1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選擇欲執行的療程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7492BB3-6451-EC0B-B1CA-A7CE7548DAB1}"/>
              </a:ext>
            </a:extLst>
          </p:cNvPr>
          <p:cNvSpPr txBox="1"/>
          <p:nvPr/>
        </p:nvSpPr>
        <p:spPr>
          <a:xfrm>
            <a:off x="4219743" y="5419764"/>
            <a:ext cx="2560320" cy="3982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94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調整</a:t>
            </a:r>
            <a:r>
              <a:rPr lang="zh-TW" altLang="en-US" sz="2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強度</a:t>
            </a:r>
            <a:endParaRPr lang="ja-JP" altLang="en-US" sz="2000" spc="-18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RTKTHQ+TBUDGoStd-ExBold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3AE140C-6A0E-336D-CADE-19926FA9B7AC}"/>
              </a:ext>
            </a:extLst>
          </p:cNvPr>
          <p:cNvSpPr txBox="1"/>
          <p:nvPr/>
        </p:nvSpPr>
        <p:spPr>
          <a:xfrm>
            <a:off x="3356419" y="5932382"/>
            <a:ext cx="3184082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* 用於小腿，請參閱第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22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頁。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B121327F-F9E9-24C6-F6EF-AFC2A9C040C5}"/>
              </a:ext>
            </a:extLst>
          </p:cNvPr>
          <p:cNvSpPr txBox="1"/>
          <p:nvPr/>
        </p:nvSpPr>
        <p:spPr>
          <a:xfrm>
            <a:off x="704366" y="1327143"/>
            <a:ext cx="2263341" cy="5913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18100" marR="0">
              <a:lnSpc>
                <a:spcPts val="5028"/>
              </a:lnSpc>
              <a:spcBef>
                <a:spcPts val="3358"/>
              </a:spcBef>
              <a:spcAft>
                <a:spcPts val="0"/>
              </a:spcAft>
            </a:pPr>
            <a:r>
              <a:rPr lang="ja-JP" altLang="en-US" sz="3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準備</a:t>
            </a: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F4D1E35F-DA47-0E33-2D49-0A571252A0A9}"/>
              </a:ext>
            </a:extLst>
          </p:cNvPr>
          <p:cNvSpPr txBox="1"/>
          <p:nvPr/>
        </p:nvSpPr>
        <p:spPr>
          <a:xfrm>
            <a:off x="3356143" y="1327143"/>
            <a:ext cx="1727200" cy="5913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</a:t>
            </a: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B54A9AE3-B0D0-1273-C017-0779B95703C4}"/>
              </a:ext>
            </a:extLst>
          </p:cNvPr>
          <p:cNvSpPr txBox="1"/>
          <p:nvPr/>
        </p:nvSpPr>
        <p:spPr>
          <a:xfrm>
            <a:off x="4219743" y="4961982"/>
            <a:ext cx="2560320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43"/>
              </a:lnSpc>
              <a:spcBef>
                <a:spcPts val="1176"/>
              </a:spcBef>
              <a:spcAft>
                <a:spcPts val="0"/>
              </a:spcAft>
            </a:pPr>
            <a:r>
              <a:rPr lang="zh-TW" altLang="en-US" sz="1950" spc="-5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開始該療程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9BD29-9262-E500-9C69-2620F2D5F0E8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001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ook&#10;&#10;AI-generated content may be incorrect.">
            <a:extLst>
              <a:ext uri="{FF2B5EF4-FFF2-40B4-BE49-F238E27FC236}">
                <a16:creationId xmlns:a16="http://schemas.microsoft.com/office/drawing/2014/main" id="{33D6C820-2CE3-D5C8-61A4-9AFA5F112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6C73F633-FA10-10E0-A5A0-7779762FA9D5}"/>
              </a:ext>
            </a:extLst>
          </p:cNvPr>
          <p:cNvSpPr txBox="1"/>
          <p:nvPr/>
        </p:nvSpPr>
        <p:spPr>
          <a:xfrm>
            <a:off x="572868" y="348665"/>
            <a:ext cx="1427382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準備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5207999-9ABC-3503-0A84-DB308573EDAE}"/>
              </a:ext>
            </a:extLst>
          </p:cNvPr>
          <p:cNvSpPr txBox="1"/>
          <p:nvPr/>
        </p:nvSpPr>
        <p:spPr>
          <a:xfrm>
            <a:off x="572868" y="1039330"/>
            <a:ext cx="4183854" cy="12644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651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將電池插入主機</a:t>
            </a:r>
          </a:p>
          <a:p>
            <a:pPr marL="1651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本產品使用三顆 </a:t>
            </a:r>
            <a:r>
              <a:rPr lang="en-US" altLang="zh-TW" sz="16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AAA </a:t>
            </a:r>
            <a:r>
              <a:rPr lang="zh-TW" altLang="en-US" sz="16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鹼性電池。</a:t>
            </a:r>
          </a:p>
          <a:p>
            <a:pPr marL="1651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首次使用本產品時，請按照以下步驟將電池插入本產品。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4F4C51A-5D41-C858-71B4-F08C9E36A640}"/>
              </a:ext>
            </a:extLst>
          </p:cNvPr>
          <p:cNvSpPr txBox="1"/>
          <p:nvPr/>
        </p:nvSpPr>
        <p:spPr>
          <a:xfrm>
            <a:off x="5463540" y="1169154"/>
            <a:ext cx="4183854" cy="14630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確定 </a:t>
            </a:r>
            <a:r>
              <a:rPr lang="en-US" altLang="zh-TW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+ </a:t>
            </a:r>
            <a:r>
              <a:rPr lang="zh-TW" altLang="en-US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和 </a:t>
            </a:r>
            <a:r>
              <a:rPr lang="en-US" altLang="zh-TW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</a:t>
            </a:r>
            <a:r>
              <a:rPr lang="zh-TW" altLang="en-US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兩極的方向正確，插入三顆 </a:t>
            </a:r>
            <a:r>
              <a:rPr lang="en-US" altLang="zh-TW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AAA </a:t>
            </a:r>
            <a:r>
              <a:rPr lang="zh-TW" altLang="en-US" sz="17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電池。 </a:t>
            </a:r>
            <a:endParaRPr lang="en-US" altLang="zh-TW" sz="1700" b="1" spc="-5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200" spc="-5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注意 </a:t>
            </a:r>
            <a:r>
              <a:rPr lang="en-US" altLang="zh-TW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+ </a:t>
            </a:r>
            <a:r>
              <a:rPr lang="zh-TW" altLang="en-US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和 </a:t>
            </a:r>
            <a:r>
              <a:rPr lang="en-US" altLang="zh-TW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</a:t>
            </a:r>
            <a:r>
              <a:rPr lang="zh-TW" altLang="en-US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兩極的方向。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請勿將新電池與已使用過的電池或不同類型的電池混用。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7FB4A1A-01A8-503F-C982-B0588F5FE818}"/>
              </a:ext>
            </a:extLst>
          </p:cNvPr>
          <p:cNvSpPr txBox="1"/>
          <p:nvPr/>
        </p:nvSpPr>
        <p:spPr>
          <a:xfrm>
            <a:off x="1699595" y="2519369"/>
            <a:ext cx="1930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3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請遵守下列預防措施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F7D4395-4E77-ED5A-9786-45F09F7CE6F5}"/>
              </a:ext>
            </a:extLst>
          </p:cNvPr>
          <p:cNvSpPr txBox="1"/>
          <p:nvPr/>
        </p:nvSpPr>
        <p:spPr>
          <a:xfrm>
            <a:off x="1020544" y="2812099"/>
            <a:ext cx="3736178" cy="392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7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請將乾電池放在兒童接觸不到的地方。有誤食的危險。</a:t>
            </a:r>
          </a:p>
          <a:p>
            <a:pPr marL="0" marR="0">
              <a:lnSpc>
                <a:spcPts val="156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7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如果吞食，請立即就醫。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6A4A26E-7043-C8CE-0AAE-0260010B7858}"/>
              </a:ext>
            </a:extLst>
          </p:cNvPr>
          <p:cNvSpPr txBox="1"/>
          <p:nvPr/>
        </p:nvSpPr>
        <p:spPr>
          <a:xfrm>
            <a:off x="572868" y="3378527"/>
            <a:ext cx="4380132" cy="798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3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為了防止操作失誤，請將主機左側的兒童鎖開關轉到上鎖處後，再更換電池。</a:t>
            </a:r>
          </a:p>
          <a:p>
            <a:pPr marL="3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包裝內有三顆試用電池。</a:t>
            </a:r>
          </a:p>
          <a:p>
            <a:pPr marL="3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有關使用電池的注意事項，請參閱第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7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頁。</a:t>
            </a:r>
          </a:p>
          <a:p>
            <a:pPr marL="3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有關裝置電池使用壽命的資訊，請參閱第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26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BA3DF1EA-206A-0DC3-B593-9A4BB3BEBA54}"/>
              </a:ext>
            </a:extLst>
          </p:cNvPr>
          <p:cNvSpPr txBox="1"/>
          <p:nvPr/>
        </p:nvSpPr>
        <p:spPr>
          <a:xfrm>
            <a:off x="931309" y="4357006"/>
            <a:ext cx="3914648" cy="31438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50" b="1" spc="-8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取下裝置左側的電池蓋。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2E5675B-A807-855B-96D5-DFF06E66811E}"/>
              </a:ext>
            </a:extLst>
          </p:cNvPr>
          <p:cNvSpPr txBox="1"/>
          <p:nvPr/>
        </p:nvSpPr>
        <p:spPr>
          <a:xfrm>
            <a:off x="954838" y="5818670"/>
            <a:ext cx="883487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4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電池蓋</a:t>
            </a:r>
          </a:p>
        </p:txBody>
      </p:sp>
    </p:spTree>
    <p:extLst>
      <p:ext uri="{BB962C8B-B14F-4D97-AF65-F5344CB8AC3E}">
        <p14:creationId xmlns:p14="http://schemas.microsoft.com/office/powerpoint/2010/main" val="81634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instructions for a sewing machine&#10;&#10;AI-generated content may be incorrect.">
            <a:extLst>
              <a:ext uri="{FF2B5EF4-FFF2-40B4-BE49-F238E27FC236}">
                <a16:creationId xmlns:a16="http://schemas.microsoft.com/office/drawing/2014/main" id="{54C3E1C4-B588-E0AA-DAC5-28EC07DBB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C6DB134F-88B1-A35A-70B8-87BE1A90E408}"/>
              </a:ext>
            </a:extLst>
          </p:cNvPr>
          <p:cNvSpPr txBox="1"/>
          <p:nvPr/>
        </p:nvSpPr>
        <p:spPr>
          <a:xfrm>
            <a:off x="5217759" y="1061183"/>
            <a:ext cx="4208973" cy="77200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spc="-1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將電池插入遙控器。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1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遙控器使用一顆鈕扣形鋰電池 </a:t>
            </a:r>
            <a:r>
              <a:rPr lang="en-US" altLang="zh-TW" sz="1600" spc="-1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(CR1632)</a:t>
            </a:r>
            <a:r>
              <a:rPr lang="zh-TW" altLang="en-US" sz="1600" spc="-1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。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1237013-B952-3F2D-421A-D122C1B14DC0}"/>
              </a:ext>
            </a:extLst>
          </p:cNvPr>
          <p:cNvSpPr txBox="1"/>
          <p:nvPr/>
        </p:nvSpPr>
        <p:spPr>
          <a:xfrm>
            <a:off x="924742" y="1163223"/>
            <a:ext cx="3919140" cy="9130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800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安裝電池蓋。</a:t>
            </a:r>
          </a:p>
          <a:p>
            <a:pPr marL="1800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將電池蓋的突出部分插入主機上的凹陷處，然後將電池蓋的卡舌固定在主機上的凹陷處。</a:t>
            </a:r>
          </a:p>
          <a:p>
            <a:pPr marL="1800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按下電池蓋的卡舌，直到卡入到位，然後緊緊合上電池蓋。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8640ED-4FF1-2005-160D-24310BEE9724}"/>
              </a:ext>
            </a:extLst>
          </p:cNvPr>
          <p:cNvSpPr txBox="1"/>
          <p:nvPr/>
        </p:nvSpPr>
        <p:spPr>
          <a:xfrm>
            <a:off x="6194654" y="2047718"/>
            <a:ext cx="1930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3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請遵守下列預防措施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5E8A292-E0D2-328E-E0E8-3ACCFD3E49C4}"/>
              </a:ext>
            </a:extLst>
          </p:cNvPr>
          <p:cNvSpPr txBox="1"/>
          <p:nvPr/>
        </p:nvSpPr>
        <p:spPr>
          <a:xfrm>
            <a:off x="5727067" y="2310323"/>
            <a:ext cx="3424554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請將遙控器電池蓋、鈕扣電池和絕緣片放在兒童接觸不到的地方。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7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有誤食的危險。 如果吞食，請立即就醫。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BB20DE38-3568-3F64-D297-B657BC6FBF1B}"/>
              </a:ext>
            </a:extLst>
          </p:cNvPr>
          <p:cNvSpPr txBox="1"/>
          <p:nvPr/>
        </p:nvSpPr>
        <p:spPr>
          <a:xfrm>
            <a:off x="5154388" y="3018343"/>
            <a:ext cx="4208973" cy="7315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37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為了防止故障，請將主機左側的兒童鎖開關轉到上鎖位之後，再更換電池。</a:t>
            </a:r>
          </a:p>
          <a:p>
            <a:pPr marL="37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有關鈕扣電池的注意事項，請參閱第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7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頁。</a:t>
            </a:r>
          </a:p>
          <a:p>
            <a:pPr marL="37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有關遙控器電池壽命的資訊，請參閱第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26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頁。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A0CF3839-6A5D-473E-7488-9EE939B54229}"/>
              </a:ext>
            </a:extLst>
          </p:cNvPr>
          <p:cNvSpPr txBox="1"/>
          <p:nvPr/>
        </p:nvSpPr>
        <p:spPr>
          <a:xfrm>
            <a:off x="5351109" y="4032862"/>
            <a:ext cx="3850041" cy="87017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首次使用時</a:t>
            </a:r>
            <a:endParaRPr lang="en-US" altLang="zh-TW" sz="1700" b="1" spc="-19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1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購買時，遙控器內附試用電池。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1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第一次使用時，請拉出鈕扣電池的絕緣片。</a:t>
            </a: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F49AC8AC-4C94-4B03-85AA-D7F902A4C730}"/>
              </a:ext>
            </a:extLst>
          </p:cNvPr>
          <p:cNvSpPr txBox="1"/>
          <p:nvPr/>
        </p:nvSpPr>
        <p:spPr>
          <a:xfrm>
            <a:off x="5351109" y="4956702"/>
            <a:ext cx="2395891" cy="17742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4856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8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請丟棄抽出的絕緣片。</a:t>
            </a:r>
          </a:p>
        </p:txBody>
      </p:sp>
      <p:sp>
        <p:nvSpPr>
          <p:cNvPr id="26" name="object 29">
            <a:extLst>
              <a:ext uri="{FF2B5EF4-FFF2-40B4-BE49-F238E27FC236}">
                <a16:creationId xmlns:a16="http://schemas.microsoft.com/office/drawing/2014/main" id="{124C36F1-F29A-5F59-9E83-EEC9ACA89CF4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6FBF6-39FE-B393-3131-B68B7CE24FC2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86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emperature measurement&#10;&#10;AI-generated content may be incorrect.">
            <a:extLst>
              <a:ext uri="{FF2B5EF4-FFF2-40B4-BE49-F238E27FC236}">
                <a16:creationId xmlns:a16="http://schemas.microsoft.com/office/drawing/2014/main" id="{9ECE542A-AA79-0AF5-9D1C-21165E31E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60038365-F2C8-A041-5100-6DBD9A0ADCA0}"/>
              </a:ext>
            </a:extLst>
          </p:cNvPr>
          <p:cNvSpPr txBox="1"/>
          <p:nvPr/>
        </p:nvSpPr>
        <p:spPr>
          <a:xfrm>
            <a:off x="603500" y="343540"/>
            <a:ext cx="3378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準備（續）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8D80D59-C120-9B9B-7FDD-9EC9D2CF5182}"/>
              </a:ext>
            </a:extLst>
          </p:cNvPr>
          <p:cNvSpPr txBox="1"/>
          <p:nvPr/>
        </p:nvSpPr>
        <p:spPr>
          <a:xfrm>
            <a:off x="565247" y="1042285"/>
            <a:ext cx="4095653" cy="77200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spc="-8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當遙控器中的電池用完時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8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請依照下列步驟更換鈕扣電池。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111EA32-A009-CA37-E6AC-A57C7ED02762}"/>
              </a:ext>
            </a:extLst>
          </p:cNvPr>
          <p:cNvSpPr txBox="1"/>
          <p:nvPr/>
        </p:nvSpPr>
        <p:spPr>
          <a:xfrm>
            <a:off x="857103" y="1929286"/>
            <a:ext cx="3918097" cy="6529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9145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取下遙控器背面的電池蓋。</a:t>
            </a:r>
          </a:p>
          <a:p>
            <a:pPr marL="19145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spc="-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.</a:t>
            </a:r>
            <a:r>
              <a:rPr lang="zh-TW" altLang="en-US" sz="1400" spc="-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用手指輕壓電池蓋，然後朝箭頭指示的方向滑動。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2F033AD-FF61-1177-4458-EA0F003997D7}"/>
              </a:ext>
            </a:extLst>
          </p:cNvPr>
          <p:cNvSpPr txBox="1"/>
          <p:nvPr/>
        </p:nvSpPr>
        <p:spPr>
          <a:xfrm>
            <a:off x="1615782" y="3755647"/>
            <a:ext cx="1104900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4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電池蓋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69FD7B6-8AA4-9B76-FBE9-0C5DA39E4A0A}"/>
              </a:ext>
            </a:extLst>
          </p:cNvPr>
          <p:cNvSpPr txBox="1"/>
          <p:nvPr/>
        </p:nvSpPr>
        <p:spPr>
          <a:xfrm>
            <a:off x="5546110" y="3816606"/>
            <a:ext cx="3917930" cy="11887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安裝電池蓋。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①定位並放置電池蓋，使電池蓋內側的卡舌與遙控器上的溝槽吻合。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*如圖所示，將電池蓋的邊緣對準遙控器背面的螺絲位置。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②滑動電池蓋，直到卡入到位。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E14B2E5-D74C-B309-29A3-55AB3160F41E}"/>
              </a:ext>
            </a:extLst>
          </p:cNvPr>
          <p:cNvSpPr txBox="1"/>
          <p:nvPr/>
        </p:nvSpPr>
        <p:spPr>
          <a:xfrm>
            <a:off x="853441" y="4373016"/>
            <a:ext cx="3807459" cy="6695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7999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取出舊的鈕扣電池。</a:t>
            </a:r>
          </a:p>
          <a:p>
            <a:pPr marL="17999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.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插入牙籤或其他尖端較薄的物體並將其取出。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41A4C20-FD5D-098B-B127-33BAB6CC2F0A}"/>
              </a:ext>
            </a:extLst>
          </p:cNvPr>
          <p:cNvSpPr txBox="1"/>
          <p:nvPr/>
        </p:nvSpPr>
        <p:spPr>
          <a:xfrm>
            <a:off x="7250152" y="5015382"/>
            <a:ext cx="533400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1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螺絲</a:t>
            </a:r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160F3F34-1BB4-2D74-726D-145BD5519121}"/>
              </a:ext>
            </a:extLst>
          </p:cNvPr>
          <p:cNvSpPr txBox="1"/>
          <p:nvPr/>
        </p:nvSpPr>
        <p:spPr>
          <a:xfrm>
            <a:off x="5546110" y="1222831"/>
            <a:ext cx="3674090" cy="7315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7"/>
              </a:lnSpc>
            </a:pPr>
            <a:r>
              <a:rPr lang="zh-TW" altLang="en-US" sz="1700" b="1" spc="-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插入新的鈕扣式電池，</a:t>
            </a:r>
            <a:r>
              <a:rPr lang="en-US" altLang="zh-TW" sz="1700" b="1" spc="-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</a:t>
            </a:r>
            <a:r>
              <a:rPr lang="zh-TW" altLang="en-US" sz="1700" b="1" spc="-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極朝上。</a:t>
            </a:r>
            <a:endParaRPr lang="en-US" altLang="zh-TW" sz="1700" b="1" spc="-3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757"/>
              </a:lnSpc>
            </a:pPr>
            <a:r>
              <a:rPr lang="zh-TW" altLang="en-US" sz="1400" spc="-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小心正確插入電極，注意電極的方向。</a:t>
            </a:r>
          </a:p>
        </p:txBody>
      </p:sp>
    </p:spTree>
    <p:extLst>
      <p:ext uri="{BB962C8B-B14F-4D97-AF65-F5344CB8AC3E}">
        <p14:creationId xmlns:p14="http://schemas.microsoft.com/office/powerpoint/2010/main" val="98075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D98C9A-3E8E-81E3-E820-9F7BE2B51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07C1E8D-57EC-E4A8-7BD6-1F08755E21AA}"/>
              </a:ext>
            </a:extLst>
          </p:cNvPr>
          <p:cNvSpPr txBox="1"/>
          <p:nvPr/>
        </p:nvSpPr>
        <p:spPr>
          <a:xfrm>
            <a:off x="594201" y="342361"/>
            <a:ext cx="6759099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028"/>
              </a:lnSpc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　　</a:t>
            </a:r>
            <a:r>
              <a:rPr lang="zh-TW" altLang="en-US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每天使用訓練療程不超過一次。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77B7CBE-ED1B-7348-46B8-8B17D1DFA925}"/>
              </a:ext>
            </a:extLst>
          </p:cNvPr>
          <p:cNvSpPr txBox="1"/>
          <p:nvPr/>
        </p:nvSpPr>
        <p:spPr>
          <a:xfrm>
            <a:off x="606901" y="1055248"/>
            <a:ext cx="3327400" cy="4772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spc="-1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開始療程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1AF0491-78CE-F75C-1E81-60DCF6053B08}"/>
              </a:ext>
            </a:extLst>
          </p:cNvPr>
          <p:cNvSpPr txBox="1"/>
          <p:nvPr/>
        </p:nvSpPr>
        <p:spPr>
          <a:xfrm>
            <a:off x="1082838" y="1697273"/>
            <a:ext cx="3327400" cy="2902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b="1" spc="-5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使用前請遵守下列注意事項。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FE1C4FB-8E5C-942E-E1BF-3B146646EBDE}"/>
              </a:ext>
            </a:extLst>
          </p:cNvPr>
          <p:cNvSpPr txBox="1"/>
          <p:nvPr/>
        </p:nvSpPr>
        <p:spPr>
          <a:xfrm>
            <a:off x="5387687" y="1687990"/>
            <a:ext cx="2699038" cy="142859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b="1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專屬墊子的建議和替代品</a:t>
            </a:r>
            <a:endParaRPr lang="en-US" altLang="zh-TW" sz="1500" b="1" spc="-4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 marL="165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為了避免損壞榻榻米和地板，並防止裝置滑落，請務必在特殊墊子或類似的表面上使用本產品。</a:t>
            </a:r>
          </a:p>
          <a:p>
            <a:pPr marL="165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鋪上專用墊子或類似物品也可防止裝置底部的刮傷和污垢。</a:t>
            </a:r>
            <a:endParaRPr lang="en-US" altLang="zh-TW" sz="1500" b="1" spc="-4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65" marR="0">
              <a:spcBef>
                <a:spcPts val="0"/>
              </a:spcBef>
              <a:spcAft>
                <a:spcPts val="0"/>
              </a:spcAft>
            </a:pPr>
            <a:endParaRPr lang="zh-TW" altLang="en-US" sz="12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8FB74CE-3EFD-6445-7D68-43BAC188FF5A}"/>
              </a:ext>
            </a:extLst>
          </p:cNvPr>
          <p:cNvSpPr txBox="1"/>
          <p:nvPr/>
        </p:nvSpPr>
        <p:spPr>
          <a:xfrm>
            <a:off x="821585" y="2011851"/>
            <a:ext cx="3721840" cy="1371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-...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使用本產品時，請赤腳，並讓左右腳的腳底（或小腿）緊貼本產品的腳墊。 如果腳墊和腳底（或小腿）沒有互相接觸，電流會不均勻，可能會造成刺激或疼痛。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請勿站立於本產品上。請勿將過重的重量放在裝置上的按鈕。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請勿同時在下半身使用本產品以外的任何 </a:t>
            </a: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EMS 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設備。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使用前請檢查腳墊是否有刮傷或損壞。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1CC2346-D9B3-B7D6-66A2-E02E620D9BB4}"/>
              </a:ext>
            </a:extLst>
          </p:cNvPr>
          <p:cNvSpPr txBox="1"/>
          <p:nvPr/>
        </p:nvSpPr>
        <p:spPr>
          <a:xfrm>
            <a:off x="5387687" y="3036777"/>
            <a:ext cx="3763933" cy="392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使用專用墊子以外的寢具時，請使用深色或容易褪色的寢具。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顏色可能會遷移到主體上，但不會造成品質問題。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061A581-C713-2DAB-00B5-9AAA97B37098}"/>
              </a:ext>
            </a:extLst>
          </p:cNvPr>
          <p:cNvSpPr txBox="1"/>
          <p:nvPr/>
        </p:nvSpPr>
        <p:spPr>
          <a:xfrm>
            <a:off x="1584651" y="3704170"/>
            <a:ext cx="2958774" cy="2902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4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使用時請遵守下列注意事項。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388CC5-E2FA-8024-05DC-9F6FDB17B3AC}"/>
              </a:ext>
            </a:extLst>
          </p:cNvPr>
          <p:cNvSpPr txBox="1"/>
          <p:nvPr/>
        </p:nvSpPr>
        <p:spPr>
          <a:xfrm>
            <a:off x="815339" y="4067030"/>
            <a:ext cx="1746355" cy="11887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1"/>
              </a:lnSpc>
            </a:pPr>
            <a:r>
              <a:rPr lang="en-US" altLang="zh-TW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使用時請勿用手觸摸腳墊。強烈刺激可能導致意外或身體問題。</a:t>
            </a:r>
          </a:p>
          <a:p>
            <a:pPr>
              <a:lnSpc>
                <a:spcPts val="1591"/>
              </a:lnSpc>
            </a:pPr>
            <a:r>
              <a:rPr lang="en-US" altLang="zh-TW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使用時，請勿用腳底（或小腿）以外的任何身體部位接觸腳墊。</a:t>
            </a: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75B9A55-85A4-C647-7581-191768DDAC22}"/>
              </a:ext>
            </a:extLst>
          </p:cNvPr>
          <p:cNvSpPr txBox="1"/>
          <p:nvPr/>
        </p:nvSpPr>
        <p:spPr>
          <a:xfrm>
            <a:off x="800100" y="5264823"/>
            <a:ext cx="3689986" cy="10077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使用時請勿觸摸小腿（膝蓋到腳趾）。 您可能會感到預期外的刺激。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使用時請勿讓智慧型手機或其他電子裝置接觸您的下半身。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中斷使用時，請使用遙控器或機器上的按鈕暫停，然後將腳從腳墊上移開。 在緊急情況下，例如遙控器失效，請直接將您的腳從腳墊上拿開。</a:t>
            </a:r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5B29F88-77BC-446B-649A-77805AA81759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8B12FE9D-53EF-4E18-967D-266458C2626C}"/>
              </a:ext>
            </a:extLst>
          </p:cNvPr>
          <p:cNvSpPr txBox="1"/>
          <p:nvPr/>
        </p:nvSpPr>
        <p:spPr>
          <a:xfrm>
            <a:off x="1145968" y="3731102"/>
            <a:ext cx="2958774" cy="2902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b="1" spc="-4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使用時請遵守下列注意事項。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201E61-325E-A2F2-A568-A012C3E26FBA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7021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instruction manual&#10;&#10;AI-generated content may be incorrect.">
            <a:extLst>
              <a:ext uri="{FF2B5EF4-FFF2-40B4-BE49-F238E27FC236}">
                <a16:creationId xmlns:a16="http://schemas.microsoft.com/office/drawing/2014/main" id="{0EA37345-CC9F-3C0D-21EE-08CFEAB2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A5000B5D-0F65-E4BC-D12B-859ACCE0C925}"/>
              </a:ext>
            </a:extLst>
          </p:cNvPr>
          <p:cNvSpPr txBox="1"/>
          <p:nvPr/>
        </p:nvSpPr>
        <p:spPr>
          <a:xfrm>
            <a:off x="544015" y="341664"/>
            <a:ext cx="2649128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使用（續）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BA217F4-E000-1017-5F27-550E9D3E118E}"/>
              </a:ext>
            </a:extLst>
          </p:cNvPr>
          <p:cNvSpPr txBox="1"/>
          <p:nvPr/>
        </p:nvSpPr>
        <p:spPr>
          <a:xfrm>
            <a:off x="5527060" y="1187537"/>
            <a:ext cx="4172458" cy="5309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10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按住 ▲ 按鈕開啟電源。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0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0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電源開啟後，裝置上的螢幕會亮起。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C699E34-BED1-1891-B45E-53B9427A1030}"/>
              </a:ext>
            </a:extLst>
          </p:cNvPr>
          <p:cNvSpPr txBox="1"/>
          <p:nvPr/>
        </p:nvSpPr>
        <p:spPr>
          <a:xfrm>
            <a:off x="695555" y="1281184"/>
            <a:ext cx="3150731" cy="1117678"/>
          </a:xfrm>
          <a:prstGeom prst="rect">
            <a:avLst/>
          </a:prstGeom>
          <a:solidFill>
            <a:srgbClr val="FFE3CD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用於腳底</a:t>
            </a:r>
          </a:p>
          <a:p>
            <a:pPr marL="0" marR="0">
              <a:lnSpc>
                <a:spcPts val="29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4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坐在椅子上或類似位置使用。</a:t>
            </a:r>
          </a:p>
          <a:p>
            <a:pPr marL="0" marR="0">
              <a:lnSpc>
                <a:spcPts val="298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(</a:t>
            </a:r>
            <a:r>
              <a:rPr lang="zh-TW" altLang="en-US" sz="14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接近部位： 小腿、前脛骨、腳底）。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BCB8D16-58F7-DE18-E886-B96EAF2E95B5}"/>
              </a:ext>
            </a:extLst>
          </p:cNvPr>
          <p:cNvSpPr txBox="1"/>
          <p:nvPr/>
        </p:nvSpPr>
        <p:spPr>
          <a:xfrm>
            <a:off x="8492107" y="2172373"/>
            <a:ext cx="1104900" cy="457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長押 ▲ 按鈕。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C0994DC-F9A9-DDAE-27F0-F124A610A94E}"/>
              </a:ext>
            </a:extLst>
          </p:cNvPr>
          <p:cNvSpPr txBox="1"/>
          <p:nvPr/>
        </p:nvSpPr>
        <p:spPr>
          <a:xfrm>
            <a:off x="869949" y="2964699"/>
            <a:ext cx="3422651" cy="67839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確保裝置左側的兒童鎖定開關處於鎖定位置。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E02E43D-1BED-07AD-7B48-915065672DF9}"/>
              </a:ext>
            </a:extLst>
          </p:cNvPr>
          <p:cNvSpPr txBox="1"/>
          <p:nvPr/>
        </p:nvSpPr>
        <p:spPr>
          <a:xfrm>
            <a:off x="869949" y="3656812"/>
            <a:ext cx="3892551" cy="67839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spc="-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先在平坦的地板上鋪上特殊的墊子或類似的東西，再將主機放在其上。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E1B6259-FAA9-4307-FA28-B3A06C8C98F3}"/>
              </a:ext>
            </a:extLst>
          </p:cNvPr>
          <p:cNvSpPr txBox="1"/>
          <p:nvPr/>
        </p:nvSpPr>
        <p:spPr>
          <a:xfrm>
            <a:off x="5527060" y="3665417"/>
            <a:ext cx="3655040" cy="113499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購買後尚未開機或是更換電池後</a:t>
            </a:r>
            <a:endParaRPr lang="en-US" altLang="zh-TW" sz="17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請按住主機上的▲ 按鈕開啟電源一次。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在出廠預設狀態下，遙控器無法使用，直到電源開啟一次。</a:t>
            </a:r>
          </a:p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出廠預設值也適用於更換電池時。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10223F8-89A3-7274-9E1E-227196FBF2AC}"/>
              </a:ext>
            </a:extLst>
          </p:cNvPr>
          <p:cNvSpPr txBox="1"/>
          <p:nvPr/>
        </p:nvSpPr>
        <p:spPr>
          <a:xfrm>
            <a:off x="3785961" y="4800408"/>
            <a:ext cx="713118" cy="7315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4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兒童鎖</a:t>
            </a:r>
            <a:endParaRPr lang="en-US" altLang="zh-TW" sz="1400" spc="-18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algn="ctr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4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開關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68EF56E-4F5E-33E3-B182-10325A48BC52}"/>
              </a:ext>
            </a:extLst>
          </p:cNvPr>
          <p:cNvSpPr txBox="1"/>
          <p:nvPr/>
        </p:nvSpPr>
        <p:spPr>
          <a:xfrm>
            <a:off x="5486400" y="4973658"/>
            <a:ext cx="3695700" cy="48417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200" b="1" spc="-7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之後，除了兒童鎖之外的所有操作也都可以用遙控器來執行。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E1C25EA3-390A-D6ED-36B6-E8EA5B25F211}"/>
              </a:ext>
            </a:extLst>
          </p:cNvPr>
          <p:cNvSpPr txBox="1"/>
          <p:nvPr/>
        </p:nvSpPr>
        <p:spPr>
          <a:xfrm>
            <a:off x="5383821" y="5746350"/>
            <a:ext cx="3969729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1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1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如果在開啟電源時雙腳（腿）沒有放在腳墊上，皮膚偵測圖示會亮起。如果這種情況持續約 </a:t>
            </a:r>
            <a:r>
              <a:rPr lang="en-US" altLang="zh-TW" sz="1000" spc="-11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 </a:t>
            </a:r>
            <a:r>
              <a:rPr lang="zh-TW" altLang="en-US" sz="1000" spc="-11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分鐘，則只會顯示等級顯示「</a:t>
            </a:r>
            <a:r>
              <a:rPr lang="en-US" altLang="zh-TW" sz="1000" spc="-11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88</a:t>
            </a:r>
            <a:r>
              <a:rPr lang="zh-TW" altLang="en-US" sz="1000" spc="-11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」，然後電源將會關閉。</a:t>
            </a:r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005EFAF6-BBB4-B5F8-5960-245874312B81}"/>
              </a:ext>
            </a:extLst>
          </p:cNvPr>
          <p:cNvSpPr txBox="1"/>
          <p:nvPr/>
        </p:nvSpPr>
        <p:spPr>
          <a:xfrm>
            <a:off x="5767957" y="3242620"/>
            <a:ext cx="1371600" cy="274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長押 ▲ 按鈕。</a:t>
            </a:r>
          </a:p>
        </p:txBody>
      </p:sp>
    </p:spTree>
    <p:extLst>
      <p:ext uri="{BB962C8B-B14F-4D97-AF65-F5344CB8AC3E}">
        <p14:creationId xmlns:p14="http://schemas.microsoft.com/office/powerpoint/2010/main" val="76040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AI-generated content may be incorrect.">
            <a:extLst>
              <a:ext uri="{FF2B5EF4-FFF2-40B4-BE49-F238E27FC236}">
                <a16:creationId xmlns:a16="http://schemas.microsoft.com/office/drawing/2014/main" id="{D24DC43E-4252-6CDC-A602-F87E61EFA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267D2DC3-D117-D561-7879-445D69ED6ECF}"/>
              </a:ext>
            </a:extLst>
          </p:cNvPr>
          <p:cNvSpPr txBox="1"/>
          <p:nvPr/>
        </p:nvSpPr>
        <p:spPr>
          <a:xfrm>
            <a:off x="934380" y="1199557"/>
            <a:ext cx="3866220" cy="32528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深深地坐在穩固的椅子或類似的椅子上。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2A4A8B6-7BB0-7323-493B-63ADA8A6392D}"/>
              </a:ext>
            </a:extLst>
          </p:cNvPr>
          <p:cNvSpPr txBox="1"/>
          <p:nvPr/>
        </p:nvSpPr>
        <p:spPr>
          <a:xfrm>
            <a:off x="5582844" y="1199171"/>
            <a:ext cx="4323156" cy="31931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 </a:t>
            </a:r>
            <a:r>
              <a:rPr lang="en-US" altLang="zh-TW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MENU</a:t>
            </a: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（功能表）按鈕選擇您要的療程。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3BD9712-D52C-2E14-F23E-1DCBAA4A36DD}"/>
              </a:ext>
            </a:extLst>
          </p:cNvPr>
          <p:cNvSpPr txBox="1"/>
          <p:nvPr/>
        </p:nvSpPr>
        <p:spPr>
          <a:xfrm>
            <a:off x="934381" y="1654180"/>
            <a:ext cx="3866220" cy="7315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將雙腳放在腳墊上，並將腳底緊緊貼在腳墊上。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-.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當腳板偵測到雙腳時，液晶顯示器顯示 「</a:t>
            </a: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00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40F7E3E-2B91-11A6-A12F-959019E373F0}"/>
              </a:ext>
            </a:extLst>
          </p:cNvPr>
          <p:cNvSpPr txBox="1"/>
          <p:nvPr/>
        </p:nvSpPr>
        <p:spPr>
          <a:xfrm>
            <a:off x="2626459" y="2408929"/>
            <a:ext cx="1295400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1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腳墊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B907FE9-2220-5F74-CF12-7EEEC4D84915}"/>
              </a:ext>
            </a:extLst>
          </p:cNvPr>
          <p:cNvSpPr txBox="1"/>
          <p:nvPr/>
        </p:nvSpPr>
        <p:spPr>
          <a:xfrm>
            <a:off x="2969606" y="4168482"/>
            <a:ext cx="1689363" cy="2308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（使用示意圖）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602CFF2-D9A8-C93F-DB67-B84431A5B460}"/>
              </a:ext>
            </a:extLst>
          </p:cNvPr>
          <p:cNvSpPr txBox="1"/>
          <p:nvPr/>
        </p:nvSpPr>
        <p:spPr>
          <a:xfrm>
            <a:off x="8675061" y="3176884"/>
            <a:ext cx="684839" cy="5827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MENU</a:t>
            </a:r>
            <a:r>
              <a:rPr sz="1500" spc="-21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 </a:t>
            </a:r>
            <a:r>
              <a:rPr lang="zh-TW" altLang="en-US" sz="1500" spc="-10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</a:t>
            </a:r>
            <a:endParaRPr sz="1500" spc="-104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099F7893-B77E-0704-4661-B6734A85D730}"/>
              </a:ext>
            </a:extLst>
          </p:cNvPr>
          <p:cNvSpPr txBox="1"/>
          <p:nvPr/>
        </p:nvSpPr>
        <p:spPr>
          <a:xfrm>
            <a:off x="5492770" y="4499942"/>
            <a:ext cx="3780770" cy="59368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8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8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訓練療程每天最多可使用一次。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8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8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體能調適療程可在訓練前、後或一天結束時使用，例如走路累了的時候。（每天最多 </a:t>
            </a:r>
            <a:r>
              <a:rPr lang="en-US" altLang="zh-TW" sz="1000" spc="-8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1-2 </a:t>
            </a:r>
            <a:r>
              <a:rPr lang="zh-TW" altLang="en-US" sz="1000" spc="-8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次）。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F5789BC-4C52-E5E5-90E2-626BC078438C}"/>
              </a:ext>
            </a:extLst>
          </p:cNvPr>
          <p:cNvSpPr txBox="1"/>
          <p:nvPr/>
        </p:nvSpPr>
        <p:spPr>
          <a:xfrm>
            <a:off x="797559" y="4520295"/>
            <a:ext cx="4003041" cy="10972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以舒適的姿勢使用，膝蓋自然彎曲。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依照腳墊的形狀放置整個腳底。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為安全起見，雙腳放在腳墊上約 </a:t>
            </a: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5 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分鐘不動後，電源會自動關閉。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如果電源已關閉（螢幕關閉），請按住 ▲ 按鈕並將電源重新開啟。</a:t>
            </a: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966831E4-9904-48B9-A8D3-B0172B0D3246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E93F3-DD30-2E28-1CF6-5F39F53E8263}"/>
              </a:ext>
            </a:extLst>
          </p:cNvPr>
          <p:cNvSpPr txBox="1"/>
          <p:nvPr/>
        </p:nvSpPr>
        <p:spPr>
          <a:xfrm>
            <a:off x="5424170" y="1811149"/>
            <a:ext cx="437644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訓練療程：主要以 </a:t>
            </a: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 Hz 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的電流刺激訓練肌肉。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體能調適療程： 在訓練之前及之後以有節奏的刺激來調節肌肉。</a:t>
            </a:r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144C2CFC-66C1-B326-6BAA-E7FD2FC377CB}"/>
              </a:ext>
            </a:extLst>
          </p:cNvPr>
          <p:cNvSpPr txBox="1"/>
          <p:nvPr/>
        </p:nvSpPr>
        <p:spPr>
          <a:xfrm>
            <a:off x="6033461" y="4068421"/>
            <a:ext cx="1142039" cy="274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MENU</a:t>
            </a:r>
            <a:r>
              <a:rPr sz="1500" spc="-21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 </a:t>
            </a:r>
            <a:r>
              <a:rPr lang="zh-TW" altLang="en-US" sz="1500" spc="-10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</a:t>
            </a:r>
            <a:endParaRPr sz="1500" spc="-104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3D4914-7C04-BD04-B5AE-CA942668A046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8931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manual&#10;&#10;AI-generated content may be incorrect.">
            <a:extLst>
              <a:ext uri="{FF2B5EF4-FFF2-40B4-BE49-F238E27FC236}">
                <a16:creationId xmlns:a16="http://schemas.microsoft.com/office/drawing/2014/main" id="{0D256364-89EF-50E2-AE36-F7B3C6EE6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68B3C06E-3556-C83D-6EFD-E1007422C5CD}"/>
              </a:ext>
            </a:extLst>
          </p:cNvPr>
          <p:cNvSpPr txBox="1"/>
          <p:nvPr/>
        </p:nvSpPr>
        <p:spPr>
          <a:xfrm>
            <a:off x="444671" y="385559"/>
            <a:ext cx="3378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使用（續）</a:t>
            </a:r>
            <a:endParaRPr lang="zh-TW" altLang="en-US" sz="31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231F9DE-DD30-52E9-402A-A856CF9AE678}"/>
              </a:ext>
            </a:extLst>
          </p:cNvPr>
          <p:cNvSpPr txBox="1"/>
          <p:nvPr/>
        </p:nvSpPr>
        <p:spPr>
          <a:xfrm>
            <a:off x="951888" y="1181425"/>
            <a:ext cx="3706739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spc="-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短按 ▲ 按鈕啟動程式。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09EE327-008B-7B2E-2EC2-C1202459C039}"/>
              </a:ext>
            </a:extLst>
          </p:cNvPr>
          <p:cNvSpPr txBox="1"/>
          <p:nvPr/>
        </p:nvSpPr>
        <p:spPr>
          <a:xfrm>
            <a:off x="5116555" y="1181425"/>
            <a:ext cx="4598945" cy="141442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在使用過程中，當膝蓋下方的肌肉收縮時，裝置就會像搖搖板一樣前後移動，以支撐腿部在使用過程中的移動（此時可能會有輕微的裝置撞擊地板的聲音）。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視您的肌肉結構而定，您可能會感覺到肌肉收縮，但可能不會像搖搖板一樣。 即使裝置不能像搖搖板一樣移動，也可以使用。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本</a:t>
            </a:r>
            <a:r>
              <a:rPr lang="en-US" altLang="zh-TW" sz="1000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x</a:t>
            </a:r>
            <a:r>
              <a:rPr lang="zh-TW" altLang="en-US" sz="1000" spc="-4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裝置不是搖搖板。裝置不會像搖搖板一樣自動移動。</a:t>
            </a:r>
            <a:endParaRPr lang="en-US" altLang="zh-TW" sz="1000" spc="-4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>
              <a:lnSpc>
                <a:spcPts val="1591"/>
              </a:lnSpc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如果腳部（或小腿）在使用過程中離開腳墊，皮膚偵測圖示（腳掌）會亮起來通知您。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8451CF9-4130-64D2-D81D-711DAAAEAE06}"/>
              </a:ext>
            </a:extLst>
          </p:cNvPr>
          <p:cNvSpPr txBox="1"/>
          <p:nvPr/>
        </p:nvSpPr>
        <p:spPr>
          <a:xfrm>
            <a:off x="3822871" y="2197597"/>
            <a:ext cx="914400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 按鈕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41CCA2A-FE93-775C-08CF-E83C7CD3847C}"/>
              </a:ext>
            </a:extLst>
          </p:cNvPr>
          <p:cNvSpPr txBox="1"/>
          <p:nvPr/>
        </p:nvSpPr>
        <p:spPr>
          <a:xfrm>
            <a:off x="5261706" y="2605286"/>
            <a:ext cx="4194714" cy="16459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如果腳底（或小腿）在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30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秒內回到腳墊上，會以較低的刺激強度開始，逐步在短時間後恢復正常強度。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如果雙腳底（或小腿）離開腳墊超過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30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秒鐘，水平顯示將變為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“00”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，強度將被重設。在此情況下，必須使用 ▲ 按鈕再次增加刺激強度，但程式會從原來的位置恢復。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如果雙腳掌（或小腿）離開腳墊超過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分鐘，為安全起見，電源會自動關閉。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AFB26D5-8CA2-BDAE-295F-3C2CFE0E7D5F}"/>
              </a:ext>
            </a:extLst>
          </p:cNvPr>
          <p:cNvSpPr txBox="1"/>
          <p:nvPr/>
        </p:nvSpPr>
        <p:spPr>
          <a:xfrm>
            <a:off x="675154" y="3754188"/>
            <a:ext cx="1845796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療程從第 </a:t>
            </a:r>
            <a:r>
              <a:rPr lang="en-US" altLang="zh-TW" sz="10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 </a:t>
            </a:r>
            <a:r>
              <a:rPr lang="zh-TW" altLang="en-US" sz="10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級開始。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E685149-5E44-989A-0950-0FB5D4DC310F}"/>
              </a:ext>
            </a:extLst>
          </p:cNvPr>
          <p:cNvSpPr txBox="1"/>
          <p:nvPr/>
        </p:nvSpPr>
        <p:spPr>
          <a:xfrm>
            <a:off x="396356" y="4448523"/>
            <a:ext cx="4287671" cy="392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如果沒有偵測到雙腳，皮膚偵測圖示（ 腳掌）會亮起，程式也不會啟動。 請將雙腳放在腳墊上。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83F83E0E-A199-9F58-05C0-5903C3E5B745}"/>
              </a:ext>
            </a:extLst>
          </p:cNvPr>
          <p:cNvSpPr txBox="1"/>
          <p:nvPr/>
        </p:nvSpPr>
        <p:spPr>
          <a:xfrm>
            <a:off x="1478694" y="3297881"/>
            <a:ext cx="914400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 按鈕</a:t>
            </a:r>
          </a:p>
        </p:txBody>
      </p:sp>
    </p:spTree>
    <p:extLst>
      <p:ext uri="{BB962C8B-B14F-4D97-AF65-F5344CB8AC3E}">
        <p14:creationId xmlns:p14="http://schemas.microsoft.com/office/powerpoint/2010/main" val="87169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AI-generated content may be incorrect.">
            <a:extLst>
              <a:ext uri="{FF2B5EF4-FFF2-40B4-BE49-F238E27FC236}">
                <a16:creationId xmlns:a16="http://schemas.microsoft.com/office/drawing/2014/main" id="{7B6456CB-4893-88BD-BBDA-87B304AF5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6FB63A2D-DE6E-A02C-B372-20993A76C42F}"/>
              </a:ext>
            </a:extLst>
          </p:cNvPr>
          <p:cNvSpPr txBox="1"/>
          <p:nvPr/>
        </p:nvSpPr>
        <p:spPr>
          <a:xfrm>
            <a:off x="835118" y="1211184"/>
            <a:ext cx="4057557" cy="66075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調整強度</a:t>
            </a:r>
          </a:p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按一次 ▲ 按鈕可將音量增加 </a:t>
            </a:r>
            <a:r>
              <a:rPr lang="en-US" altLang="zh-TW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1</a:t>
            </a:r>
            <a:r>
              <a:rPr lang="zh-TW" altLang="en-US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，或按一次 ▼ 按鈕可將音量減少 </a:t>
            </a:r>
            <a:r>
              <a:rPr lang="en-US" altLang="zh-TW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1</a:t>
            </a:r>
            <a:r>
              <a:rPr lang="zh-TW" altLang="en-US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。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3A2C731-6DDA-2C2C-C0B2-F2D4BD0755D9}"/>
              </a:ext>
            </a:extLst>
          </p:cNvPr>
          <p:cNvSpPr txBox="1"/>
          <p:nvPr/>
        </p:nvSpPr>
        <p:spPr>
          <a:xfrm>
            <a:off x="5337068" y="1280293"/>
            <a:ext cx="2095500" cy="3256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強度調整指南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5A7D81F-C1CB-EB51-A90D-642096A8C686}"/>
              </a:ext>
            </a:extLst>
          </p:cNvPr>
          <p:cNvSpPr txBox="1"/>
          <p:nvPr/>
        </p:nvSpPr>
        <p:spPr>
          <a:xfrm>
            <a:off x="5363364" y="1652903"/>
            <a:ext cx="3788256" cy="67127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794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5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您所感受到的刺激程度取決於您的肌肉張力和運動頻率。第一次使用時，請使用較低的程度。 當您習慣後，再相應調整程度。</a:t>
            </a:r>
          </a:p>
          <a:p>
            <a:pPr marL="2794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5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*</a:t>
            </a:r>
            <a:r>
              <a:rPr lang="en-US" altLang="zh-TW" sz="1100" spc="-5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. </a:t>
            </a:r>
            <a:r>
              <a:rPr lang="zh-TW" altLang="en-US" sz="1100" spc="-5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如果在不習慣時將級數調得太高，您的腿可能會抽筋。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8C7DA59-375B-3733-8480-1009DD1BA485}"/>
              </a:ext>
            </a:extLst>
          </p:cNvPr>
          <p:cNvSpPr txBox="1"/>
          <p:nvPr/>
        </p:nvSpPr>
        <p:spPr>
          <a:xfrm>
            <a:off x="2110652" y="1956164"/>
            <a:ext cx="1055452" cy="2450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關於強度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4BB45C8-ADF6-5504-2936-7BA119C0CDEC}"/>
              </a:ext>
            </a:extLst>
          </p:cNvPr>
          <p:cNvSpPr txBox="1"/>
          <p:nvPr/>
        </p:nvSpPr>
        <p:spPr>
          <a:xfrm>
            <a:off x="609600" y="2201231"/>
            <a:ext cx="4057557" cy="44223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目前的強度會以數字顯示在螢幕上。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共有 </a:t>
            </a:r>
            <a:r>
              <a:rPr lang="en-US" altLang="zh-TW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25 </a:t>
            </a:r>
            <a:r>
              <a:rPr lang="zh-TW" altLang="en-US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級刺激，從 </a:t>
            </a:r>
            <a:r>
              <a:rPr lang="en-US" altLang="zh-TW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 </a:t>
            </a:r>
            <a:r>
              <a:rPr lang="zh-TW" altLang="en-US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級（弱）到 </a:t>
            </a:r>
            <a:r>
              <a:rPr lang="en-US" altLang="zh-TW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25 </a:t>
            </a:r>
            <a:r>
              <a:rPr lang="zh-TW" altLang="en-US" sz="1100" spc="-4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級（強）。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35FCD9A-55E2-C7D8-401D-F636031F46F4}"/>
              </a:ext>
            </a:extLst>
          </p:cNvPr>
          <p:cNvSpPr txBox="1"/>
          <p:nvPr/>
        </p:nvSpPr>
        <p:spPr>
          <a:xfrm>
            <a:off x="6035568" y="2334937"/>
            <a:ext cx="2794000" cy="2343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spc="-4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用於腳時的刺激示意圖。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6FFDD611-1CB1-165F-6FBB-86357D8F8F61}"/>
              </a:ext>
            </a:extLst>
          </p:cNvPr>
          <p:cNvSpPr txBox="1"/>
          <p:nvPr/>
        </p:nvSpPr>
        <p:spPr>
          <a:xfrm>
            <a:off x="5510391" y="2613911"/>
            <a:ext cx="600849" cy="274320"/>
          </a:xfrm>
          <a:prstGeom prst="rect">
            <a:avLst/>
          </a:prstGeom>
          <a:solidFill>
            <a:srgbClr val="DADA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0"/>
              </a:lnSpc>
            </a:pPr>
            <a:r>
              <a:rPr lang="zh-TW" altLang="en-US" sz="11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低強度時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9FEB6AA0-7D4A-B18C-C7B3-A38E6ED7F0EE}"/>
              </a:ext>
            </a:extLst>
          </p:cNvPr>
          <p:cNvSpPr txBox="1"/>
          <p:nvPr/>
        </p:nvSpPr>
        <p:spPr>
          <a:xfrm>
            <a:off x="7068627" y="2655359"/>
            <a:ext cx="1409700" cy="209609"/>
          </a:xfrm>
          <a:prstGeom prst="rect">
            <a:avLst/>
          </a:prstGeom>
          <a:solidFill>
            <a:srgbClr val="FFE3CD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強度適當時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C40FD6F-651B-D288-130A-9D12C304CCF9}"/>
              </a:ext>
            </a:extLst>
          </p:cNvPr>
          <p:cNvSpPr txBox="1"/>
          <p:nvPr/>
        </p:nvSpPr>
        <p:spPr>
          <a:xfrm>
            <a:off x="609600" y="2679893"/>
            <a:ext cx="127889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1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範例：</a:t>
            </a:r>
            <a:r>
              <a:rPr lang="en-US" altLang="zh-TW" sz="1000" spc="-1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6 </a:t>
            </a:r>
            <a:r>
              <a:rPr lang="zh-TW" altLang="en-US" sz="1000" spc="-1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級時</a:t>
            </a: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E22F295-4F72-1E9B-C859-C6DCEC22BC9E}"/>
              </a:ext>
            </a:extLst>
          </p:cNvPr>
          <p:cNvSpPr txBox="1"/>
          <p:nvPr/>
        </p:nvSpPr>
        <p:spPr>
          <a:xfrm>
            <a:off x="3124152" y="3442567"/>
            <a:ext cx="1409319" cy="457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17145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顯示選取的強度</a:t>
            </a: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AAF209A-2D59-5AB7-1E51-35DBC9187882}"/>
              </a:ext>
            </a:extLst>
          </p:cNvPr>
          <p:cNvSpPr txBox="1"/>
          <p:nvPr/>
        </p:nvSpPr>
        <p:spPr>
          <a:xfrm>
            <a:off x="5420194" y="3970587"/>
            <a:ext cx="774866" cy="388504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1"/>
              </a:lnSpc>
            </a:pPr>
            <a:r>
              <a:rPr lang="zh-TW" altLang="en-US" sz="1000" spc="-2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只有腳底會感到刺激。</a:t>
            </a: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C5E8A142-3DA3-1387-0B03-701CF159D2D1}"/>
              </a:ext>
            </a:extLst>
          </p:cNvPr>
          <p:cNvSpPr txBox="1"/>
          <p:nvPr/>
        </p:nvSpPr>
        <p:spPr>
          <a:xfrm>
            <a:off x="8183226" y="3954652"/>
            <a:ext cx="968394" cy="798873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當習慣之後</a:t>
            </a:r>
            <a:r>
              <a:rPr lang="en-US" altLang="zh-TW" sz="1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...</a:t>
            </a:r>
          </a:p>
          <a:p>
            <a:pPr marL="0" marR="0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建議收縮刺激不要造成太大的疼痛。</a:t>
            </a: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3ADD76A-453B-C498-2DEA-A8DEC17225C6}"/>
              </a:ext>
            </a:extLst>
          </p:cNvPr>
          <p:cNvSpPr txBox="1"/>
          <p:nvPr/>
        </p:nvSpPr>
        <p:spPr>
          <a:xfrm>
            <a:off x="6287790" y="3958417"/>
            <a:ext cx="1812270" cy="593689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7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直到習慣之前</a:t>
            </a:r>
            <a:r>
              <a:rPr lang="en-US" altLang="zh-TW" sz="1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...</a:t>
            </a:r>
          </a:p>
          <a:p>
            <a:pPr marL="0" marR="0">
              <a:lnSpc>
                <a:spcPts val="157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建議的刺激程度是在腳踝和小腿上「咚咚」的感覺。</a:t>
            </a: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11D7A9C5-A35C-DCE4-A239-707C98066945}"/>
              </a:ext>
            </a:extLst>
          </p:cNvPr>
          <p:cNvSpPr txBox="1"/>
          <p:nvPr/>
        </p:nvSpPr>
        <p:spPr>
          <a:xfrm>
            <a:off x="492618" y="4230911"/>
            <a:ext cx="4298457" cy="59368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在改變強度時，請務必檢查螢幕上的目前的強度。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療程開始後，在沒有任何按鈕操作的情況下經過約 </a:t>
            </a: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10 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秒鐘，螢幕會從強度切換到剩餘時間。</a:t>
            </a: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C6A578FC-656B-3DC4-B7A9-A2421A7A642A}"/>
              </a:ext>
            </a:extLst>
          </p:cNvPr>
          <p:cNvSpPr txBox="1"/>
          <p:nvPr/>
        </p:nvSpPr>
        <p:spPr>
          <a:xfrm>
            <a:off x="5337068" y="4898696"/>
            <a:ext cx="3814552" cy="1371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在尋找合適的級別時，每次增加一個級別，看看每次增加級別時的刺激感覺如何。使用高於適當的級別並不表示您會獲得更多的訓練。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如果您不習慣，在 </a:t>
            </a:r>
            <a:r>
              <a:rPr lang="en-US" altLang="zh-TW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6 </a:t>
            </a:r>
            <a:r>
              <a:rPr lang="zh-TW" altLang="en-US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級以上沒有任何刺激感，可能是您的皮膚乾燥。如果是這種情況，請嘗試 </a:t>
            </a:r>
            <a:endParaRPr lang="en-US" altLang="zh-TW" sz="1000" spc="-8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228600" marR="0" indent="-228600">
              <a:lnSpc>
                <a:spcPts val="1591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zh-TW" altLang="en-US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在皮膚水分充足時使用腳墊，例如沐浴後，或 </a:t>
            </a:r>
            <a:endParaRPr lang="en-US" altLang="zh-TW" sz="1000" spc="-86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228600" marR="0" indent="-228600">
              <a:lnSpc>
                <a:spcPts val="1591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zh-TW" altLang="en-US" sz="1000" spc="-8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在每塊腳墊上各放一塊濕布或不含酒精的濕抹布。</a:t>
            </a:r>
          </a:p>
        </p:txBody>
      </p:sp>
      <p:sp>
        <p:nvSpPr>
          <p:cNvPr id="6" name="object 29">
            <a:extLst>
              <a:ext uri="{FF2B5EF4-FFF2-40B4-BE49-F238E27FC236}">
                <a16:creationId xmlns:a16="http://schemas.microsoft.com/office/drawing/2014/main" id="{D584D6FC-E7C0-40FB-065B-032C811CB86A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65732-F6D7-5498-6DEF-DD46CC243B3F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930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 and red text&#10;&#10;AI-generated content may be incorrect.">
            <a:extLst>
              <a:ext uri="{FF2B5EF4-FFF2-40B4-BE49-F238E27FC236}">
                <a16:creationId xmlns:a16="http://schemas.microsoft.com/office/drawing/2014/main" id="{D7119318-E02D-5697-C079-01903A1C2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A269FD37-DA87-F0A3-A828-F6ADD0FDAD0F}"/>
              </a:ext>
            </a:extLst>
          </p:cNvPr>
          <p:cNvSpPr txBox="1"/>
          <p:nvPr/>
        </p:nvSpPr>
        <p:spPr>
          <a:xfrm>
            <a:off x="774000" y="579536"/>
            <a:ext cx="7137400" cy="4679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spc="-4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坐著時進行足部和小腿訓練。</a:t>
            </a:r>
            <a:endParaRPr sz="2500" spc="-45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DE4090F5-BAC5-B3A0-B2E1-7ACD2A475488}"/>
              </a:ext>
            </a:extLst>
          </p:cNvPr>
          <p:cNvSpPr txBox="1"/>
          <p:nvPr/>
        </p:nvSpPr>
        <p:spPr>
          <a:xfrm>
            <a:off x="750022" y="1047414"/>
            <a:ext cx="8881499" cy="92333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500" spc="-1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SIXPAD . Foot Fit 3 </a:t>
            </a:r>
            <a:r>
              <a:rPr lang="zh-TW" altLang="en-US" sz="1500" spc="-1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透過 </a:t>
            </a:r>
            <a:r>
              <a:rPr lang="en-US" altLang="zh-TW" sz="1500" spc="-1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E M S* </a:t>
            </a:r>
            <a:r>
              <a:rPr lang="zh-TW" altLang="en-US" sz="1500" spc="-1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接近腳底、前脛骨和小腿，以訓練這些肌肉。它使用電流方式，電流在左腳和右腳間來回傳輸，裝置會隨著腳部運動而前後傾斜，以支援訓練。獨特的技術可減少電流刺激所造成的疼痛。</a:t>
            </a:r>
            <a:r>
              <a:rPr lang="en-US" altLang="zh-TW" sz="1500" spc="-1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EMS </a:t>
            </a:r>
            <a:r>
              <a:rPr lang="zh-TW" altLang="en-US" sz="1500" spc="-1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訓練可以每天在家中輕鬆體驗。</a:t>
            </a:r>
            <a:endParaRPr sz="1500" spc="-15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8D98A180-719D-DF02-1517-5A2E3028D195}"/>
              </a:ext>
            </a:extLst>
          </p:cNvPr>
          <p:cNvSpPr txBox="1"/>
          <p:nvPr/>
        </p:nvSpPr>
        <p:spPr>
          <a:xfrm>
            <a:off x="5874735" y="1929246"/>
            <a:ext cx="3773423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＊</a:t>
            </a:r>
            <a:r>
              <a:rPr lang="en-US" sz="1100" spc="-1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 </a:t>
            </a:r>
            <a:r>
              <a:rPr lang="en-US" sz="11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EMS (</a:t>
            </a:r>
            <a:r>
              <a:rPr lang="en-US" sz="1100" spc="-10" dirty="0" err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Electric.Muscle.Stimulation</a:t>
            </a:r>
            <a:r>
              <a:rPr lang="en-US" sz="11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 = </a:t>
            </a:r>
            <a:r>
              <a:rPr lang="zh-TW" altLang="en-US" sz="11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肌肉電刺激</a:t>
            </a:r>
            <a:r>
              <a:rPr lang="en-US" altLang="zh-TW" sz="11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)</a:t>
            </a:r>
            <a:endParaRPr lang="zh-TW" altLang="en-US" sz="1100" spc="-1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3" name="object 6">
            <a:extLst>
              <a:ext uri="{FF2B5EF4-FFF2-40B4-BE49-F238E27FC236}">
                <a16:creationId xmlns:a16="http://schemas.microsoft.com/office/drawing/2014/main" id="{20FE4F7A-0A77-ABD7-6CC4-55E225F969CE}"/>
              </a:ext>
            </a:extLst>
          </p:cNvPr>
          <p:cNvSpPr txBox="1"/>
          <p:nvPr/>
        </p:nvSpPr>
        <p:spPr>
          <a:xfrm>
            <a:off x="4188755" y="2137922"/>
            <a:ext cx="4495800" cy="75309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41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50" spc="-150" dirty="0">
                <a:solidFill>
                  <a:srgbClr val="F36B2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訓練、休息、再訓練。</a:t>
            </a:r>
            <a:endParaRPr lang="en-US" altLang="zh-TW" sz="1950" spc="-150" dirty="0">
              <a:solidFill>
                <a:srgbClr val="F36B2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  <a:p>
            <a:pPr marL="241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50" spc="-150" dirty="0">
                <a:solidFill>
                  <a:srgbClr val="F36B2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有效計算的自動程式。</a:t>
            </a:r>
            <a:endParaRPr sz="1950" spc="-150" dirty="0">
              <a:solidFill>
                <a:srgbClr val="F36B2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4" name="object 7">
            <a:extLst>
              <a:ext uri="{FF2B5EF4-FFF2-40B4-BE49-F238E27FC236}">
                <a16:creationId xmlns:a16="http://schemas.microsoft.com/office/drawing/2014/main" id="{43EDC4ED-6148-A3B5-31C4-F5449FE0BA3C}"/>
              </a:ext>
            </a:extLst>
          </p:cNvPr>
          <p:cNvSpPr txBox="1"/>
          <p:nvPr/>
        </p:nvSpPr>
        <p:spPr>
          <a:xfrm>
            <a:off x="773315" y="2161261"/>
            <a:ext cx="2641600" cy="3666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F36B2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主要訓練部位</a:t>
            </a:r>
            <a:endParaRPr sz="2000" dirty="0">
              <a:solidFill>
                <a:srgbClr val="F36B2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514AAB59-FB0E-2AEE-1BD6-24EABFFF66E5}"/>
              </a:ext>
            </a:extLst>
          </p:cNvPr>
          <p:cNvSpPr txBox="1"/>
          <p:nvPr/>
        </p:nvSpPr>
        <p:spPr>
          <a:xfrm>
            <a:off x="729499" y="2633184"/>
            <a:ext cx="3365500" cy="6482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3699" marR="0">
              <a:lnSpc>
                <a:spcPts val="271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小腿後側</a:t>
            </a:r>
            <a:endParaRPr lang="en-US" altLang="zh-TW" sz="1600" spc="-9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  <a:p>
            <a:pPr marL="3699" marR="0">
              <a:lnSpc>
                <a:spcPts val="271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走路、跳躍和其他腿部動作時經常使用的肌肉之一。</a:t>
            </a:r>
            <a:endParaRPr sz="1100" spc="-5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E66C80D8-DCD8-2CAB-7A23-23FC2C9EDED1}"/>
              </a:ext>
            </a:extLst>
          </p:cNvPr>
          <p:cNvSpPr txBox="1"/>
          <p:nvPr/>
        </p:nvSpPr>
        <p:spPr>
          <a:xfrm>
            <a:off x="4649692" y="3089540"/>
            <a:ext cx="2794000" cy="3067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1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訓練療程</a:t>
            </a:r>
            <a:endParaRPr sz="1600" spc="-68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BC1AB0E4-80E6-043B-5BC8-AE9105C844E4}"/>
              </a:ext>
            </a:extLst>
          </p:cNvPr>
          <p:cNvSpPr txBox="1"/>
          <p:nvPr/>
        </p:nvSpPr>
        <p:spPr>
          <a:xfrm>
            <a:off x="7050246" y="3150712"/>
            <a:ext cx="1422400" cy="1929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訓練</a:t>
            </a:r>
            <a:r>
              <a:rPr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度★★★</a:t>
            </a:r>
          </a:p>
        </p:txBody>
      </p:sp>
      <p:sp>
        <p:nvSpPr>
          <p:cNvPr id="51" name="object 14">
            <a:extLst>
              <a:ext uri="{FF2B5EF4-FFF2-40B4-BE49-F238E27FC236}">
                <a16:creationId xmlns:a16="http://schemas.microsoft.com/office/drawing/2014/main" id="{413A1EE4-5971-2201-9689-CAAF2A28EA3E}"/>
              </a:ext>
            </a:extLst>
          </p:cNvPr>
          <p:cNvSpPr txBox="1"/>
          <p:nvPr/>
        </p:nvSpPr>
        <p:spPr>
          <a:xfrm>
            <a:off x="4465489" y="3432028"/>
            <a:ext cx="4108060" cy="44627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419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總時間為 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15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分鐘。隨著時間的推移，強度會逐漸增加，並自動從熱身切換到訓練和冷卻。</a:t>
            </a:r>
            <a:endParaRPr sz="1100" spc="-57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1B513523-DCD1-E105-2399-97DD97211EFE}"/>
              </a:ext>
            </a:extLst>
          </p:cNvPr>
          <p:cNvSpPr txBox="1"/>
          <p:nvPr/>
        </p:nvSpPr>
        <p:spPr>
          <a:xfrm>
            <a:off x="750412" y="3496627"/>
            <a:ext cx="1842769" cy="101444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6424" marR="0">
              <a:lnSpc>
                <a:spcPts val="271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4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小腿前側</a:t>
            </a:r>
            <a:endParaRPr lang="ja-JP" altLang="en-US" sz="1600" spc="-4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  <a:p>
            <a:pPr marL="419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這些肌肉用於抬起腳趾，如果肌肉虛弱，可能會造成腳步蹣跚。</a:t>
            </a:r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93B3CC90-CC49-248A-6F85-9259287BFB08}"/>
              </a:ext>
            </a:extLst>
          </p:cNvPr>
          <p:cNvSpPr txBox="1"/>
          <p:nvPr/>
        </p:nvSpPr>
        <p:spPr>
          <a:xfrm>
            <a:off x="3386107" y="3789465"/>
            <a:ext cx="571500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小腿前側</a:t>
            </a:r>
            <a:endParaRPr sz="1100" spc="-49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56" name="object 19">
            <a:extLst>
              <a:ext uri="{FF2B5EF4-FFF2-40B4-BE49-F238E27FC236}">
                <a16:creationId xmlns:a16="http://schemas.microsoft.com/office/drawing/2014/main" id="{41322CFB-6EA5-4C04-ACFD-A53A239E7328}"/>
              </a:ext>
            </a:extLst>
          </p:cNvPr>
          <p:cNvSpPr txBox="1"/>
          <p:nvPr/>
        </p:nvSpPr>
        <p:spPr>
          <a:xfrm>
            <a:off x="7501839" y="4415362"/>
            <a:ext cx="409915" cy="1929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16"/>
              </a:lnSpc>
              <a:spcBef>
                <a:spcPts val="0"/>
              </a:spcBef>
              <a:spcAft>
                <a:spcPts val="0"/>
              </a:spcAft>
            </a:pPr>
            <a:r>
              <a:rPr sz="1000" spc="-177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30</a:t>
            </a:r>
            <a:r>
              <a:rPr sz="75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秒</a:t>
            </a:r>
          </a:p>
        </p:txBody>
      </p:sp>
      <p:sp>
        <p:nvSpPr>
          <p:cNvPr id="62" name="object 25">
            <a:extLst>
              <a:ext uri="{FF2B5EF4-FFF2-40B4-BE49-F238E27FC236}">
                <a16:creationId xmlns:a16="http://schemas.microsoft.com/office/drawing/2014/main" id="{FA039A4F-5617-06D8-039E-9C3D777F586D}"/>
              </a:ext>
            </a:extLst>
          </p:cNvPr>
          <p:cNvSpPr txBox="1"/>
          <p:nvPr/>
        </p:nvSpPr>
        <p:spPr>
          <a:xfrm>
            <a:off x="732002" y="4604427"/>
            <a:ext cx="558800" cy="3067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腳底</a:t>
            </a:r>
            <a:endParaRPr sz="16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63" name="object 26">
            <a:extLst>
              <a:ext uri="{FF2B5EF4-FFF2-40B4-BE49-F238E27FC236}">
                <a16:creationId xmlns:a16="http://schemas.microsoft.com/office/drawing/2014/main" id="{4E610754-A3C1-1D83-D25B-1AA725D2F2A5}"/>
              </a:ext>
            </a:extLst>
          </p:cNvPr>
          <p:cNvSpPr txBox="1"/>
          <p:nvPr/>
        </p:nvSpPr>
        <p:spPr>
          <a:xfrm>
            <a:off x="729499" y="4957228"/>
            <a:ext cx="1834388" cy="4363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794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這些肌肉會彎曲腳趾，並在走路時分散負荷以維持平衡。</a:t>
            </a:r>
            <a:endParaRPr sz="1100" spc="-58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66" name="object 29">
            <a:extLst>
              <a:ext uri="{FF2B5EF4-FFF2-40B4-BE49-F238E27FC236}">
                <a16:creationId xmlns:a16="http://schemas.microsoft.com/office/drawing/2014/main" id="{03601DB2-A923-D236-F440-B27CF846AC7A}"/>
              </a:ext>
            </a:extLst>
          </p:cNvPr>
          <p:cNvSpPr txBox="1"/>
          <p:nvPr/>
        </p:nvSpPr>
        <p:spPr>
          <a:xfrm>
            <a:off x="4649692" y="5155234"/>
            <a:ext cx="3403600" cy="30675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1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1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體能調適療程</a:t>
            </a:r>
            <a:endParaRPr sz="1600" spc="-68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4CCD7630-4A0F-DF1D-FEBB-DA40601FEA07}"/>
              </a:ext>
            </a:extLst>
          </p:cNvPr>
          <p:cNvSpPr txBox="1"/>
          <p:nvPr/>
        </p:nvSpPr>
        <p:spPr>
          <a:xfrm>
            <a:off x="7118175" y="5230521"/>
            <a:ext cx="1422400" cy="1929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訓練</a:t>
            </a:r>
            <a:r>
              <a:rPr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度★☆☆</a:t>
            </a:r>
          </a:p>
        </p:txBody>
      </p:sp>
      <p:sp>
        <p:nvSpPr>
          <p:cNvPr id="69" name="object 32">
            <a:extLst>
              <a:ext uri="{FF2B5EF4-FFF2-40B4-BE49-F238E27FC236}">
                <a16:creationId xmlns:a16="http://schemas.microsoft.com/office/drawing/2014/main" id="{000DF19C-E73C-9CB7-D893-BE1267329702}"/>
              </a:ext>
            </a:extLst>
          </p:cNvPr>
          <p:cNvSpPr txBox="1"/>
          <p:nvPr/>
        </p:nvSpPr>
        <p:spPr>
          <a:xfrm>
            <a:off x="2417736" y="5461921"/>
            <a:ext cx="600869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小腿後側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70" name="object 33">
            <a:extLst>
              <a:ext uri="{FF2B5EF4-FFF2-40B4-BE49-F238E27FC236}">
                <a16:creationId xmlns:a16="http://schemas.microsoft.com/office/drawing/2014/main" id="{FBAD2724-9E82-032C-A1C4-43E61A4DBB98}"/>
              </a:ext>
            </a:extLst>
          </p:cNvPr>
          <p:cNvSpPr txBox="1"/>
          <p:nvPr/>
        </p:nvSpPr>
        <p:spPr>
          <a:xfrm>
            <a:off x="4465489" y="5461921"/>
            <a:ext cx="3856390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總時間為 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12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分鐘。 調適和訓練支援。</a:t>
            </a:r>
            <a:endParaRPr sz="1100" spc="-104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71" name="object 34">
            <a:extLst>
              <a:ext uri="{FF2B5EF4-FFF2-40B4-BE49-F238E27FC236}">
                <a16:creationId xmlns:a16="http://schemas.microsoft.com/office/drawing/2014/main" id="{5B84351D-0152-D5FD-1740-DC3AF9A549C0}"/>
              </a:ext>
            </a:extLst>
          </p:cNvPr>
          <p:cNvSpPr txBox="1"/>
          <p:nvPr/>
        </p:nvSpPr>
        <p:spPr>
          <a:xfrm>
            <a:off x="2196349" y="6050349"/>
            <a:ext cx="431800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腳底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72" name="object 35">
            <a:extLst>
              <a:ext uri="{FF2B5EF4-FFF2-40B4-BE49-F238E27FC236}">
                <a16:creationId xmlns:a16="http://schemas.microsoft.com/office/drawing/2014/main" id="{BEED0913-706E-5BC9-057D-ACFB73110223}"/>
              </a:ext>
            </a:extLst>
          </p:cNvPr>
          <p:cNvSpPr txBox="1"/>
          <p:nvPr/>
        </p:nvSpPr>
        <p:spPr>
          <a:xfrm>
            <a:off x="4128243" y="6079377"/>
            <a:ext cx="3701132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9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如需每項計劃的詳細資訊，請參閱第 </a:t>
            </a:r>
            <a:r>
              <a:rPr lang="en-US" altLang="zh-TW" sz="1100" spc="-9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20 </a:t>
            </a:r>
            <a:r>
              <a:rPr lang="zh-TW" altLang="en-US" sz="1100" spc="-9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頁。</a:t>
            </a:r>
            <a:endParaRPr sz="1100" spc="-55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  <p:sp>
        <p:nvSpPr>
          <p:cNvPr id="73" name="object 36">
            <a:extLst>
              <a:ext uri="{FF2B5EF4-FFF2-40B4-BE49-F238E27FC236}">
                <a16:creationId xmlns:a16="http://schemas.microsoft.com/office/drawing/2014/main" id="{8EBF370A-4929-E2C7-F9E3-02C06532613A}"/>
              </a:ext>
            </a:extLst>
          </p:cNvPr>
          <p:cNvSpPr txBox="1"/>
          <p:nvPr/>
        </p:nvSpPr>
        <p:spPr>
          <a:xfrm>
            <a:off x="7829375" y="6096453"/>
            <a:ext cx="1968500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2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※</a:t>
            </a:r>
            <a:r>
              <a:rPr lang="zh-TW" altLang="en-US" sz="1100" spc="-12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圖例僅供參考。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5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97FB69-C813-C0FD-655B-7DFDAC8C8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35FA2C29-B962-735C-ED80-EDD9772CFD42}"/>
              </a:ext>
            </a:extLst>
          </p:cNvPr>
          <p:cNvSpPr txBox="1"/>
          <p:nvPr/>
        </p:nvSpPr>
        <p:spPr>
          <a:xfrm>
            <a:off x="557780" y="330916"/>
            <a:ext cx="3378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使用（續）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8AAA45B-C6A3-4A32-836B-CA6C62CAEE4C}"/>
              </a:ext>
            </a:extLst>
          </p:cNvPr>
          <p:cNvSpPr txBox="1"/>
          <p:nvPr/>
        </p:nvSpPr>
        <p:spPr>
          <a:xfrm>
            <a:off x="557780" y="1155393"/>
            <a:ext cx="4395220" cy="7262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關於訓練療程及菜單</a:t>
            </a:r>
          </a:p>
          <a:p>
            <a:pPr marL="0" marR="0">
              <a:lnSpc>
                <a:spcPts val="29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刺激會自動切換，以達到有效的肌肉刺激。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60C8974-3F20-A4B9-4C04-81443531B634}"/>
              </a:ext>
            </a:extLst>
          </p:cNvPr>
          <p:cNvSpPr txBox="1"/>
          <p:nvPr/>
        </p:nvSpPr>
        <p:spPr>
          <a:xfrm>
            <a:off x="557780" y="2106369"/>
            <a:ext cx="4123948" cy="2180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9"/>
              </a:lnSpc>
            </a:pPr>
            <a:r>
              <a:rPr lang="en-US" altLang="zh-TW" sz="1200" spc="-1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1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訓練療程（約 </a:t>
            </a:r>
            <a:r>
              <a:rPr lang="en-US" altLang="zh-TW" sz="1200" spc="-1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15 </a:t>
            </a:r>
            <a:r>
              <a:rPr lang="zh-TW" altLang="en-US" sz="1200" spc="-1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分鐘）。　　　　　　　　　　　</a:t>
            </a:r>
            <a:r>
              <a:rPr lang="zh-TW" altLang="en-US" sz="12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訓練強度 ★★★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50F72D4-B7CC-00A1-E432-8880BB27F520}"/>
              </a:ext>
            </a:extLst>
          </p:cNvPr>
          <p:cNvSpPr txBox="1"/>
          <p:nvPr/>
        </p:nvSpPr>
        <p:spPr>
          <a:xfrm>
            <a:off x="5134119" y="2099034"/>
            <a:ext cx="4214101" cy="2180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1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體能調適療程（約 </a:t>
            </a:r>
            <a:r>
              <a:rPr lang="en-US" altLang="zh-TW" sz="1200" spc="-1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12 </a:t>
            </a:r>
            <a:r>
              <a:rPr lang="zh-TW" altLang="en-US" sz="1200" spc="-13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分鐘）。　　　　　　　　　　　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訓練強度 </a:t>
            </a:r>
            <a:r>
              <a:rPr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★☆☆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464D6EAF-7EE3-518C-DBA6-2DCE532908C5}"/>
              </a:ext>
            </a:extLst>
          </p:cNvPr>
          <p:cNvSpPr txBox="1"/>
          <p:nvPr/>
        </p:nvSpPr>
        <p:spPr>
          <a:xfrm>
            <a:off x="1305018" y="2421072"/>
            <a:ext cx="3142487" cy="274320"/>
          </a:xfrm>
          <a:prstGeom prst="rect">
            <a:avLst/>
          </a:prstGeom>
          <a:solidFill>
            <a:srgbClr val="D0D0D0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2969"/>
              </a:lnSpc>
            </a:pPr>
            <a:r>
              <a:rPr lang="zh-TW" altLang="en-US" sz="1600" b="1" spc="-12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MPQDG+TBUDGoStd-ExBold"/>
              </a:rPr>
              <a:t>暖身　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刺激的節奏逐漸加快。</a:t>
            </a:r>
            <a:endParaRPr lang="ja-JP" altLang="en-US" sz="1100" spc="-128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MPQDG+TBUDGoStd-ExBold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1446262-9797-3EDA-F299-9F9D53B6DF98}"/>
              </a:ext>
            </a:extLst>
          </p:cNvPr>
          <p:cNvSpPr txBox="1"/>
          <p:nvPr/>
        </p:nvSpPr>
        <p:spPr>
          <a:xfrm>
            <a:off x="5959281" y="2413128"/>
            <a:ext cx="913170" cy="290208"/>
          </a:xfrm>
          <a:prstGeom prst="rect">
            <a:avLst/>
          </a:prstGeom>
          <a:solidFill>
            <a:srgbClr val="D0D0D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b="1" spc="-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開始</a:t>
            </a: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437075D-D12A-CE4D-7CBA-9E3F8587D3D9}"/>
              </a:ext>
            </a:extLst>
          </p:cNvPr>
          <p:cNvSpPr txBox="1"/>
          <p:nvPr/>
        </p:nvSpPr>
        <p:spPr>
          <a:xfrm>
            <a:off x="1305018" y="2978721"/>
            <a:ext cx="3046002" cy="284565"/>
          </a:xfrm>
          <a:prstGeom prst="rect">
            <a:avLst/>
          </a:prstGeom>
          <a:solidFill>
            <a:srgbClr val="FFDCC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44"/>
              </a:lnSpc>
            </a:pPr>
            <a:r>
              <a:rPr lang="zh-TW" altLang="en-US" sz="1500" b="1" spc="-9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MPQDG+TBUDGoStd-ExBold"/>
              </a:rPr>
              <a:t>訓練　　　　</a:t>
            </a:r>
            <a:r>
              <a:rPr lang="zh-TW" altLang="en-US" sz="1100" spc="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在刺激之間穿插休息。</a:t>
            </a:r>
            <a:endParaRPr lang="zh-TW" altLang="en-US" sz="1100" spc="-9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MPQDG+TBUDGoStd-ExBold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5C532E3C-A7F7-4975-3893-5FDFDDE8E538}"/>
              </a:ext>
            </a:extLst>
          </p:cNvPr>
          <p:cNvSpPr txBox="1"/>
          <p:nvPr/>
        </p:nvSpPr>
        <p:spPr>
          <a:xfrm>
            <a:off x="1311948" y="3303030"/>
            <a:ext cx="1637991" cy="245965"/>
          </a:xfrm>
          <a:prstGeom prst="rect">
            <a:avLst/>
          </a:prstGeom>
          <a:solidFill>
            <a:srgbClr val="D0D0D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間歇休息</a:t>
            </a:r>
            <a:r>
              <a:rPr lang="en-US" altLang="zh-TW" sz="13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*</a:t>
            </a:r>
            <a:endParaRPr sz="1150" baseline="33293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EIQOOQ+TBUDGoStd-Regular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87588A9A-D644-4414-5386-EB04A2031193}"/>
              </a:ext>
            </a:extLst>
          </p:cNvPr>
          <p:cNvSpPr txBox="1"/>
          <p:nvPr/>
        </p:nvSpPr>
        <p:spPr>
          <a:xfrm>
            <a:off x="1305018" y="4687504"/>
            <a:ext cx="3046002" cy="332655"/>
          </a:xfrm>
          <a:prstGeom prst="rect">
            <a:avLst/>
          </a:prstGeom>
          <a:solidFill>
            <a:srgbClr val="D0D0D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9"/>
              </a:lnSpc>
            </a:pPr>
            <a:r>
              <a:rPr lang="zh-TW" altLang="en-US" sz="1500" b="1" spc="-6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MPQDG+TBUDGoStd-ExBold"/>
              </a:rPr>
              <a:t>冷卻　　　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刺激的節奏逐漸變慢。</a:t>
            </a: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897F5E25-919E-665A-B39C-F17BEA16C421}"/>
              </a:ext>
            </a:extLst>
          </p:cNvPr>
          <p:cNvSpPr txBox="1"/>
          <p:nvPr/>
        </p:nvSpPr>
        <p:spPr>
          <a:xfrm>
            <a:off x="5859581" y="4758623"/>
            <a:ext cx="3213474" cy="287515"/>
          </a:xfrm>
          <a:prstGeom prst="rect">
            <a:avLst/>
          </a:prstGeom>
          <a:solidFill>
            <a:srgbClr val="D0D0D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41"/>
              </a:lnSpc>
            </a:pPr>
            <a:r>
              <a:rPr lang="zh-TW" altLang="en-US" sz="1500" b="1" spc="-1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完成</a:t>
            </a:r>
            <a:r>
              <a:rPr lang="zh-TW" altLang="en-US" sz="1500" spc="-1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　　　　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TJVDA+TBUDGoStd-Regular"/>
              </a:rPr>
              <a:t>刺激的節奏逐漸變慢。</a:t>
            </a:r>
            <a:endParaRPr lang="zh-TW" altLang="en-US" sz="16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ETJVDA+TBUDGoStd-Regular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B7819E52-2126-EC40-C99F-BEBCD9E248AF}"/>
              </a:ext>
            </a:extLst>
          </p:cNvPr>
          <p:cNvSpPr txBox="1"/>
          <p:nvPr/>
        </p:nvSpPr>
        <p:spPr>
          <a:xfrm>
            <a:off x="557780" y="5248382"/>
            <a:ext cx="3898900" cy="392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12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＊「間歇休息」是有節奏地重複刺激。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spc="-12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※</a:t>
            </a:r>
            <a:r>
              <a:rPr lang="ja-JP" altLang="en-US" sz="1000" spc="-12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</a:t>
            </a:r>
            <a:r>
              <a:rPr lang="zh-TW" altLang="en-US" sz="1000" spc="-12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以上是程式的圖像。</a:t>
            </a: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5D6726A1-FD61-4977-0CC9-FA165D489F47}"/>
              </a:ext>
            </a:extLst>
          </p:cNvPr>
          <p:cNvSpPr txBox="1"/>
          <p:nvPr/>
        </p:nvSpPr>
        <p:spPr>
          <a:xfrm>
            <a:off x="5230875" y="5261364"/>
            <a:ext cx="4012185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強度不應太高，應調整到您覺得舒適的強度。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尤其是在小腿上使用時，因為小腿較容易抽筋，應一點一點地增加強度。</a:t>
            </a:r>
          </a:p>
        </p:txBody>
      </p:sp>
      <p:sp>
        <p:nvSpPr>
          <p:cNvPr id="2" name="object 23">
            <a:extLst>
              <a:ext uri="{FF2B5EF4-FFF2-40B4-BE49-F238E27FC236}">
                <a16:creationId xmlns:a16="http://schemas.microsoft.com/office/drawing/2014/main" id="{D20521AB-9151-7EE8-C1C0-EB328DFA4CF9}"/>
              </a:ext>
            </a:extLst>
          </p:cNvPr>
          <p:cNvSpPr txBox="1"/>
          <p:nvPr/>
        </p:nvSpPr>
        <p:spPr>
          <a:xfrm>
            <a:off x="1305018" y="3586782"/>
            <a:ext cx="3046002" cy="284565"/>
          </a:xfrm>
          <a:prstGeom prst="rect">
            <a:avLst/>
          </a:prstGeom>
          <a:solidFill>
            <a:srgbClr val="FFDCC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44"/>
              </a:lnSpc>
            </a:pPr>
            <a:r>
              <a:rPr lang="zh-TW" altLang="en-US" sz="1500" b="1" spc="-9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MPQDG+TBUDGoStd-ExBold"/>
              </a:rPr>
              <a:t>訓練</a:t>
            </a:r>
            <a:endParaRPr lang="zh-TW" altLang="en-US" sz="1100" spc="-9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MPQDG+TBUDGoStd-ExBold"/>
            </a:endParaRPr>
          </a:p>
        </p:txBody>
      </p:sp>
      <p:sp>
        <p:nvSpPr>
          <p:cNvPr id="4" name="object 23">
            <a:extLst>
              <a:ext uri="{FF2B5EF4-FFF2-40B4-BE49-F238E27FC236}">
                <a16:creationId xmlns:a16="http://schemas.microsoft.com/office/drawing/2014/main" id="{CCC58B48-238A-74A3-406E-9433F4506D84}"/>
              </a:ext>
            </a:extLst>
          </p:cNvPr>
          <p:cNvSpPr txBox="1"/>
          <p:nvPr/>
        </p:nvSpPr>
        <p:spPr>
          <a:xfrm>
            <a:off x="1305018" y="4209916"/>
            <a:ext cx="3046002" cy="284565"/>
          </a:xfrm>
          <a:prstGeom prst="rect">
            <a:avLst/>
          </a:prstGeom>
          <a:solidFill>
            <a:srgbClr val="FFDCC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44"/>
              </a:lnSpc>
            </a:pPr>
            <a:r>
              <a:rPr lang="zh-TW" altLang="en-US" sz="1500" b="1" spc="-9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MPQDG+TBUDGoStd-ExBold"/>
              </a:rPr>
              <a:t>訓練</a:t>
            </a:r>
            <a:endParaRPr lang="zh-TW" altLang="en-US" sz="1100" spc="-9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MPQDG+TBUDGoStd-ExBold"/>
            </a:endParaRPr>
          </a:p>
        </p:txBody>
      </p:sp>
      <p:sp>
        <p:nvSpPr>
          <p:cNvPr id="6" name="object 27">
            <a:extLst>
              <a:ext uri="{FF2B5EF4-FFF2-40B4-BE49-F238E27FC236}">
                <a16:creationId xmlns:a16="http://schemas.microsoft.com/office/drawing/2014/main" id="{E492EB1E-4033-AA68-1792-8BA7F319B5E3}"/>
              </a:ext>
            </a:extLst>
          </p:cNvPr>
          <p:cNvSpPr txBox="1"/>
          <p:nvPr/>
        </p:nvSpPr>
        <p:spPr>
          <a:xfrm>
            <a:off x="1311948" y="3902804"/>
            <a:ext cx="1637991" cy="245965"/>
          </a:xfrm>
          <a:prstGeom prst="rect">
            <a:avLst/>
          </a:prstGeom>
          <a:solidFill>
            <a:srgbClr val="D0D0D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間歇休息</a:t>
            </a:r>
            <a:r>
              <a:rPr lang="en-US" altLang="zh-TW" sz="13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IQOOQ+TBUDGoStd-Regular"/>
              </a:rPr>
              <a:t>*</a:t>
            </a:r>
            <a:endParaRPr sz="1150" baseline="33293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EIQOOQ+TBUDGoStd-Regular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1C0D7071-B93F-01A5-1139-BDE7E783D79E}"/>
              </a:ext>
            </a:extLst>
          </p:cNvPr>
          <p:cNvSpPr txBox="1"/>
          <p:nvPr/>
        </p:nvSpPr>
        <p:spPr>
          <a:xfrm>
            <a:off x="5959280" y="2956240"/>
            <a:ext cx="1697295" cy="284565"/>
          </a:xfrm>
          <a:prstGeom prst="rect">
            <a:avLst/>
          </a:prstGeom>
          <a:solidFill>
            <a:srgbClr val="BCBCBC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b="1" spc="-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體能調適１</a:t>
            </a: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84B83DE2-B542-0BAB-81D7-5A5596B784DE}"/>
              </a:ext>
            </a:extLst>
          </p:cNvPr>
          <p:cNvSpPr txBox="1"/>
          <p:nvPr/>
        </p:nvSpPr>
        <p:spPr>
          <a:xfrm>
            <a:off x="5959280" y="3266454"/>
            <a:ext cx="1697295" cy="2743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控制１</a:t>
            </a:r>
          </a:p>
        </p:txBody>
      </p:sp>
      <p:sp>
        <p:nvSpPr>
          <p:cNvPr id="30" name="object 19">
            <a:extLst>
              <a:ext uri="{FF2B5EF4-FFF2-40B4-BE49-F238E27FC236}">
                <a16:creationId xmlns:a16="http://schemas.microsoft.com/office/drawing/2014/main" id="{F1F3FE45-DB3F-85A9-8C54-195F9C778B68}"/>
              </a:ext>
            </a:extLst>
          </p:cNvPr>
          <p:cNvSpPr txBox="1"/>
          <p:nvPr/>
        </p:nvSpPr>
        <p:spPr>
          <a:xfrm>
            <a:off x="5959280" y="3582440"/>
            <a:ext cx="1697295" cy="284565"/>
          </a:xfrm>
          <a:prstGeom prst="rect">
            <a:avLst/>
          </a:prstGeom>
          <a:solidFill>
            <a:srgbClr val="91919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b="1" spc="-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體能調適２</a:t>
            </a: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495EF855-12AE-892F-F839-F0A3C6242DCB}"/>
              </a:ext>
            </a:extLst>
          </p:cNvPr>
          <p:cNvSpPr txBox="1"/>
          <p:nvPr/>
        </p:nvSpPr>
        <p:spPr>
          <a:xfrm>
            <a:off x="5959280" y="3896721"/>
            <a:ext cx="1697295" cy="2845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4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9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控制２</a:t>
            </a:r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27D4B6AA-DFBB-1D0F-CFDA-39F8CBEE1546}"/>
              </a:ext>
            </a:extLst>
          </p:cNvPr>
          <p:cNvSpPr txBox="1"/>
          <p:nvPr/>
        </p:nvSpPr>
        <p:spPr>
          <a:xfrm>
            <a:off x="5959280" y="4189692"/>
            <a:ext cx="3046002" cy="287515"/>
          </a:xfrm>
          <a:prstGeom prst="rect">
            <a:avLst/>
          </a:prstGeom>
          <a:solidFill>
            <a:srgbClr val="6D6D6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41"/>
              </a:lnSpc>
            </a:pPr>
            <a:r>
              <a:rPr lang="zh-TW" altLang="en-US" sz="1500" b="1" spc="-92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CSTSK+TBUDGoStd-ExBold"/>
              </a:rPr>
              <a:t>體能調適３　　　　</a:t>
            </a:r>
            <a:r>
              <a:rPr lang="zh-TW" altLang="en-US" sz="1000" b="1" spc="-25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TJVDA+TBUDGoStd-Regular"/>
              </a:rPr>
              <a:t>刺激稍強。</a:t>
            </a:r>
            <a:endParaRPr lang="zh-TW" altLang="en-US" sz="1000" b="1" spc="-92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CSTSK+TBUDGoStd-ExBold"/>
            </a:endParaRPr>
          </a:p>
        </p:txBody>
      </p:sp>
    </p:spTree>
    <p:extLst>
      <p:ext uri="{BB962C8B-B14F-4D97-AF65-F5344CB8AC3E}">
        <p14:creationId xmlns:p14="http://schemas.microsoft.com/office/powerpoint/2010/main" val="327257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C58B20-D767-4C69-4D17-0382FFD5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7881419A-36D4-C749-041F-00BAE464BAFF}"/>
              </a:ext>
            </a:extLst>
          </p:cNvPr>
          <p:cNvSpPr txBox="1"/>
          <p:nvPr/>
        </p:nvSpPr>
        <p:spPr>
          <a:xfrm>
            <a:off x="917006" y="1140595"/>
            <a:ext cx="3654993" cy="81804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療程結束。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螢幕關閉，電源自動關閉。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用軟布小心擦拭機器上的汗水或濕氣。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770A031-8232-C0B1-8E53-948C65494DA8}"/>
              </a:ext>
            </a:extLst>
          </p:cNvPr>
          <p:cNvSpPr txBox="1"/>
          <p:nvPr/>
        </p:nvSpPr>
        <p:spPr>
          <a:xfrm>
            <a:off x="790141" y="2137157"/>
            <a:ext cx="3781858" cy="69762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2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spc="-11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訓練後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11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-.</a:t>
            </a:r>
            <a:r>
              <a:rPr lang="zh-TW" altLang="en-US" sz="1100" spc="-11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您會感到疲倦，因此請務必好好休息並適當進食（尤其是蛋白質的攝取）。</a:t>
            </a:r>
            <a:endParaRPr lang="zh-TW" altLang="en-US" sz="1600" spc="-113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</p:txBody>
      </p:sp>
      <p:sp>
        <p:nvSpPr>
          <p:cNvPr id="14" name="object 29">
            <a:extLst>
              <a:ext uri="{FF2B5EF4-FFF2-40B4-BE49-F238E27FC236}">
                <a16:creationId xmlns:a16="http://schemas.microsoft.com/office/drawing/2014/main" id="{AB2E525A-BBDF-A28D-ED89-8FCCBC5401E4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6F01C-6772-361F-F3C4-D94A3474E5E8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247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medical instruction&#10;&#10;AI-generated content may be incorrect.">
            <a:extLst>
              <a:ext uri="{FF2B5EF4-FFF2-40B4-BE49-F238E27FC236}">
                <a16:creationId xmlns:a16="http://schemas.microsoft.com/office/drawing/2014/main" id="{64B7980C-9881-16A9-8024-85DF6618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BA9A5733-F538-683C-5877-39123D77545B}"/>
              </a:ext>
            </a:extLst>
          </p:cNvPr>
          <p:cNvSpPr txBox="1"/>
          <p:nvPr/>
        </p:nvSpPr>
        <p:spPr>
          <a:xfrm>
            <a:off x="515418" y="329015"/>
            <a:ext cx="2745942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使用（續）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FCB66EC-EB24-0D11-4B8F-D577C5FEA82C}"/>
              </a:ext>
            </a:extLst>
          </p:cNvPr>
          <p:cNvSpPr txBox="1"/>
          <p:nvPr/>
        </p:nvSpPr>
        <p:spPr>
          <a:xfrm>
            <a:off x="5567757" y="1216829"/>
            <a:ext cx="3862654" cy="914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將小腿放在整個腳墊上。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雙腳放在腳墊上約 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5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分鐘不動後，電源會自動關閉，以策安全。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如果電源已關閉（螢幕關閉），請按住 ▲ 按鈕並將電源重新開啟。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AE6C089-7839-69FF-5470-7EAFB970FF19}"/>
              </a:ext>
            </a:extLst>
          </p:cNvPr>
          <p:cNvSpPr txBox="1"/>
          <p:nvPr/>
        </p:nvSpPr>
        <p:spPr>
          <a:xfrm>
            <a:off x="639637" y="1247309"/>
            <a:ext cx="3103307" cy="1138773"/>
          </a:xfrm>
          <a:prstGeom prst="rect">
            <a:avLst/>
          </a:prstGeom>
          <a:solidFill>
            <a:srgbClr val="FFE3CD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用於小腿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400" spc="-94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坐在地上時使用。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(</a:t>
            </a: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刺激部位：小腿）。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只有體能調適療程可用於小腿。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527C49D-3171-BD9E-E49C-A91DC6284688}"/>
              </a:ext>
            </a:extLst>
          </p:cNvPr>
          <p:cNvSpPr txBox="1"/>
          <p:nvPr/>
        </p:nvSpPr>
        <p:spPr>
          <a:xfrm>
            <a:off x="5561041" y="2230890"/>
            <a:ext cx="3682923" cy="914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168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 </a:t>
            </a:r>
            <a:r>
              <a:rPr 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MENU（</a:t>
            </a: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功能表）按鈕並選擇 </a:t>
            </a:r>
            <a:r>
              <a:rPr 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Conditioning（</a:t>
            </a: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調整）。</a:t>
            </a:r>
          </a:p>
          <a:p>
            <a:pPr marL="1168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Conditioning 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程式在訓練前後會使用節奏刺激來調節肌肉。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90C3DF2-F23C-141E-1F4F-B7E34CF37339}"/>
              </a:ext>
            </a:extLst>
          </p:cNvPr>
          <p:cNvSpPr txBox="1"/>
          <p:nvPr/>
        </p:nvSpPr>
        <p:spPr>
          <a:xfrm>
            <a:off x="944658" y="2956476"/>
            <a:ext cx="3695612" cy="914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7"/>
              </a:lnSpc>
            </a:pPr>
            <a:r>
              <a:rPr lang="zh-TW" altLang="en-US" sz="1700" spc="-1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雙腿伸直坐在地板上或類似位置（長坐），將雙腿放在腳墊上，小腿並攏。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ED575F0-E376-F3C6-6873-99080FA4412E}"/>
              </a:ext>
            </a:extLst>
          </p:cNvPr>
          <p:cNvSpPr txBox="1"/>
          <p:nvPr/>
        </p:nvSpPr>
        <p:spPr>
          <a:xfrm>
            <a:off x="837539" y="3891446"/>
            <a:ext cx="3653182" cy="18678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當腳踏板偵測到兩條腿時，液位顯示器顯示 「</a:t>
            </a:r>
            <a:r>
              <a:rPr lang="en-US" altLang="zh-TW" sz="1000" spc="-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00</a:t>
            </a:r>
            <a:r>
              <a:rPr lang="zh-TW" altLang="en-US" sz="1000" spc="-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」。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920E8B3B-667B-3165-5B54-63357B37ED3B}"/>
              </a:ext>
            </a:extLst>
          </p:cNvPr>
          <p:cNvSpPr txBox="1"/>
          <p:nvPr/>
        </p:nvSpPr>
        <p:spPr>
          <a:xfrm>
            <a:off x="8706511" y="3754004"/>
            <a:ext cx="723900" cy="4616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spc="-1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MENU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1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2E8D404-EE80-4753-B476-A587E14F2BDD}"/>
              </a:ext>
            </a:extLst>
          </p:cNvPr>
          <p:cNvSpPr txBox="1"/>
          <p:nvPr/>
        </p:nvSpPr>
        <p:spPr>
          <a:xfrm>
            <a:off x="5567757" y="4933226"/>
            <a:ext cx="3682923" cy="38850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訓練前、訓練後或一天結束時使用，例如走路累了時（每天使用不超過 </a:t>
            </a:r>
            <a:r>
              <a:rPr lang="en-US" altLang="zh-TW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1-2 </a:t>
            </a:r>
            <a:r>
              <a:rPr lang="zh-TW" altLang="en-US" sz="10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次）。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ACD37D0-8FAE-1FB8-F363-5ADA2A9E7481}"/>
              </a:ext>
            </a:extLst>
          </p:cNvPr>
          <p:cNvSpPr txBox="1"/>
          <p:nvPr/>
        </p:nvSpPr>
        <p:spPr>
          <a:xfrm>
            <a:off x="2613660" y="5686625"/>
            <a:ext cx="1295400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1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腳墊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0CA9CF40-11F0-0B38-3FCE-92E14D9EB405}"/>
              </a:ext>
            </a:extLst>
          </p:cNvPr>
          <p:cNvSpPr txBox="1"/>
          <p:nvPr/>
        </p:nvSpPr>
        <p:spPr>
          <a:xfrm>
            <a:off x="5405120" y="5758070"/>
            <a:ext cx="3716020" cy="3657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8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000" spc="-8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訓練療程不應用在小腿上，因為可能會造成腿部抽筋。</a:t>
            </a: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A77D4EE-32B9-636D-6CBD-9C43CA470B9F}"/>
              </a:ext>
            </a:extLst>
          </p:cNvPr>
          <p:cNvSpPr txBox="1"/>
          <p:nvPr/>
        </p:nvSpPr>
        <p:spPr>
          <a:xfrm>
            <a:off x="839068" y="6059290"/>
            <a:ext cx="3744253" cy="392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以舒適的姿勢，雙腿自然伸展，避免背部和其他部位受傷。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6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以舒適的姿勢使用，雙腿自然伸直，避免背部和其他部位受傷。</a:t>
            </a:r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4E7EFEC4-6E0D-2F7F-41AE-586BCF50976F}"/>
              </a:ext>
            </a:extLst>
          </p:cNvPr>
          <p:cNvSpPr txBox="1"/>
          <p:nvPr/>
        </p:nvSpPr>
        <p:spPr>
          <a:xfrm>
            <a:off x="639637" y="2386082"/>
            <a:ext cx="4082135" cy="430887"/>
          </a:xfrm>
          <a:prstGeom prst="rect">
            <a:avLst/>
          </a:prstGeom>
          <a:solidFill>
            <a:srgbClr val="FFE3CD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除以下第 </a:t>
            </a:r>
            <a:r>
              <a:rPr lang="en-US" altLang="zh-TW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4 </a:t>
            </a: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和第 </a:t>
            </a:r>
            <a:r>
              <a:rPr lang="en-US" altLang="zh-TW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5 </a:t>
            </a: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步外，使用說明與腳部相同。 請參閱第 </a:t>
            </a:r>
            <a:r>
              <a:rPr lang="en-US" altLang="zh-TW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16 </a:t>
            </a: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頁至第 </a:t>
            </a:r>
            <a:r>
              <a:rPr lang="en-US" altLang="zh-TW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21 </a:t>
            </a:r>
            <a:r>
              <a:rPr lang="zh-TW" altLang="en-US" sz="1400" spc="-9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頁。</a:t>
            </a: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3B4F48A0-CADC-B72B-F260-24961FA36E3A}"/>
              </a:ext>
            </a:extLst>
          </p:cNvPr>
          <p:cNvSpPr txBox="1"/>
          <p:nvPr/>
        </p:nvSpPr>
        <p:spPr>
          <a:xfrm>
            <a:off x="6016792" y="4630936"/>
            <a:ext cx="1172283" cy="2308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spc="-1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MENU </a:t>
            </a:r>
            <a:r>
              <a:rPr lang="zh-TW" altLang="en-US" sz="1500" spc="-1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</a:p>
        </p:txBody>
      </p:sp>
    </p:spTree>
    <p:extLst>
      <p:ext uri="{BB962C8B-B14F-4D97-AF65-F5344CB8AC3E}">
        <p14:creationId xmlns:p14="http://schemas.microsoft.com/office/powerpoint/2010/main" val="1793027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AI-generated content may be incorrect.">
            <a:extLst>
              <a:ext uri="{FF2B5EF4-FFF2-40B4-BE49-F238E27FC236}">
                <a16:creationId xmlns:a16="http://schemas.microsoft.com/office/drawing/2014/main" id="{80BB98EC-30B4-E6FB-37AF-F344EA214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C22A1CED-5C33-88D7-E455-824BB7C5CA10}"/>
              </a:ext>
            </a:extLst>
          </p:cNvPr>
          <p:cNvSpPr txBox="1"/>
          <p:nvPr/>
        </p:nvSpPr>
        <p:spPr>
          <a:xfrm>
            <a:off x="498298" y="1237096"/>
            <a:ext cx="4038600" cy="63094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spc="-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暫時停止療程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同時按▲ 和 ▼ 按鈕。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1589B2A-2D06-E0AB-0D06-074D4EA18239}"/>
              </a:ext>
            </a:extLst>
          </p:cNvPr>
          <p:cNvSpPr txBox="1"/>
          <p:nvPr/>
        </p:nvSpPr>
        <p:spPr>
          <a:xfrm>
            <a:off x="5194322" y="1237096"/>
            <a:ext cx="3962400" cy="98578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恢復暫停的療程</a:t>
            </a:r>
            <a:endParaRPr lang="en-US" altLang="zh-TW" sz="25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>
              <a:lnSpc>
                <a:spcPct val="300000"/>
              </a:lnSpc>
            </a:pPr>
            <a:r>
              <a:rPr lang="zh-TW" altLang="en-US" sz="1600" spc="-12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再次同時按▲ 和▼ 按鈕。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443DB5C-120C-DF5B-3F3E-6BB63D7D5996}"/>
              </a:ext>
            </a:extLst>
          </p:cNvPr>
          <p:cNvSpPr txBox="1"/>
          <p:nvPr/>
        </p:nvSpPr>
        <p:spPr>
          <a:xfrm>
            <a:off x="371267" y="2277459"/>
            <a:ext cx="914400" cy="6003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 按鈕</a:t>
            </a:r>
          </a:p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▼ 按鈕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15C8D62-C654-0D98-4688-221404F51D12}"/>
              </a:ext>
            </a:extLst>
          </p:cNvPr>
          <p:cNvSpPr txBox="1"/>
          <p:nvPr/>
        </p:nvSpPr>
        <p:spPr>
          <a:xfrm>
            <a:off x="567279" y="3662976"/>
            <a:ext cx="3445921" cy="80329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節目暫停，螢幕上會出現暫停圖示 </a:t>
            </a: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( | |  )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只有當雙腳（腿）放在腳墊上時才能操作。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7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暫停時，剩餘時間顯示會閃爍。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000" spc="-73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C4FBC72-DB92-4282-6046-26E2ADDC28BC}"/>
              </a:ext>
            </a:extLst>
          </p:cNvPr>
          <p:cNvSpPr txBox="1"/>
          <p:nvPr/>
        </p:nvSpPr>
        <p:spPr>
          <a:xfrm>
            <a:off x="5190507" y="3962032"/>
            <a:ext cx="4209090" cy="100848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從暫停的時間繼續位置恢復。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只有當雙腳（腿）放在腳踏板上時才可操作。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如果程式暫停約 </a:t>
            </a:r>
            <a:r>
              <a:rPr lang="en-US" altLang="zh-TW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30 </a:t>
            </a:r>
            <a:r>
              <a:rPr lang="zh-TW" altLang="en-US" sz="1000" spc="-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分鐘後仍未恢復，螢幕會關閉，電源也會關閉。同時按▲ 和 ▼ 按鈕不會重新啟動程式。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000" spc="-5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8" name="object 29">
            <a:extLst>
              <a:ext uri="{FF2B5EF4-FFF2-40B4-BE49-F238E27FC236}">
                <a16:creationId xmlns:a16="http://schemas.microsoft.com/office/drawing/2014/main" id="{C604849E-358F-FB4E-73CA-641DF47F5496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27DE63DF-80C3-DB6D-AF74-49A96E906D05}"/>
              </a:ext>
            </a:extLst>
          </p:cNvPr>
          <p:cNvSpPr txBox="1"/>
          <p:nvPr/>
        </p:nvSpPr>
        <p:spPr>
          <a:xfrm>
            <a:off x="4171538" y="2307939"/>
            <a:ext cx="705262" cy="6003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 按鈕</a:t>
            </a:r>
          </a:p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▼ 按鈕</a:t>
            </a: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614636A3-9C73-0816-87C2-91065D4CE633}"/>
              </a:ext>
            </a:extLst>
          </p:cNvPr>
          <p:cNvSpPr txBox="1"/>
          <p:nvPr/>
        </p:nvSpPr>
        <p:spPr>
          <a:xfrm>
            <a:off x="5190507" y="2734659"/>
            <a:ext cx="705262" cy="6003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 按鈕</a:t>
            </a:r>
          </a:p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▼ 按鈕</a:t>
            </a: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101A2F1-221E-C3AA-104B-4FFA3A6E75EE}"/>
              </a:ext>
            </a:extLst>
          </p:cNvPr>
          <p:cNvSpPr txBox="1"/>
          <p:nvPr/>
        </p:nvSpPr>
        <p:spPr>
          <a:xfrm>
            <a:off x="8694335" y="2734659"/>
            <a:ext cx="705262" cy="6003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 按鈕</a:t>
            </a:r>
          </a:p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▼ 按鈕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F2D14D-E30B-65F0-664A-DE2EAA257536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61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AI-generated content may be incorrect.">
            <a:extLst>
              <a:ext uri="{FF2B5EF4-FFF2-40B4-BE49-F238E27FC236}">
                <a16:creationId xmlns:a16="http://schemas.microsoft.com/office/drawing/2014/main" id="{31320F0C-7C20-99F4-DE7D-704B518D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E4BC8EEC-E892-0D6A-3B93-128558FAA36F}"/>
              </a:ext>
            </a:extLst>
          </p:cNvPr>
          <p:cNvSpPr txBox="1"/>
          <p:nvPr/>
        </p:nvSpPr>
        <p:spPr>
          <a:xfrm>
            <a:off x="474432" y="343891"/>
            <a:ext cx="3378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使用（續）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8C8C224-624B-49AC-F7E5-6B3264FE0951}"/>
              </a:ext>
            </a:extLst>
          </p:cNvPr>
          <p:cNvSpPr txBox="1"/>
          <p:nvPr/>
        </p:nvSpPr>
        <p:spPr>
          <a:xfrm>
            <a:off x="620520" y="1049561"/>
            <a:ext cx="4279900" cy="8027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spc="-1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中途結束程式。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pc="-13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按住 ▼ 按鈕。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F7129BD-8E81-8C20-C7BE-C0F35EE02D32}"/>
              </a:ext>
            </a:extLst>
          </p:cNvPr>
          <p:cNvSpPr txBox="1"/>
          <p:nvPr/>
        </p:nvSpPr>
        <p:spPr>
          <a:xfrm>
            <a:off x="5148996" y="1250461"/>
            <a:ext cx="4279900" cy="10972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b="1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防止意外開啟電源 </a:t>
            </a:r>
            <a:r>
              <a:rPr lang="en-US" altLang="zh-TW" sz="2500" b="1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</a:t>
            </a:r>
            <a:r>
              <a:rPr lang="zh-TW" altLang="en-US" sz="2500" b="1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兒童鎖</a:t>
            </a:r>
            <a:r>
              <a:rPr lang="en-US" altLang="zh-TW" sz="2500" b="1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6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本產品不使用時，您可以防止因兒童篡改而意外開啟電源。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165C7EB-1A9E-38A2-C593-ABAF72848FD6}"/>
              </a:ext>
            </a:extLst>
          </p:cNvPr>
          <p:cNvSpPr txBox="1"/>
          <p:nvPr/>
        </p:nvSpPr>
        <p:spPr>
          <a:xfrm>
            <a:off x="620520" y="3304839"/>
            <a:ext cx="1817880" cy="274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按住▼按鈕不放。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7C3343E-4DBC-4854-9BA3-9E2F20CE933A}"/>
              </a:ext>
            </a:extLst>
          </p:cNvPr>
          <p:cNvSpPr txBox="1"/>
          <p:nvPr/>
        </p:nvSpPr>
        <p:spPr>
          <a:xfrm>
            <a:off x="8281518" y="3093259"/>
            <a:ext cx="783234" cy="5827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23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兒童鎖</a:t>
            </a:r>
            <a:endParaRPr lang="en-US" altLang="zh-TW" sz="1500" spc="-23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23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開關</a:t>
            </a:r>
            <a:endParaRPr sz="1500" spc="-23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73E3090-5493-055F-FF29-E97B962E0ECB}"/>
              </a:ext>
            </a:extLst>
          </p:cNvPr>
          <p:cNvSpPr txBox="1"/>
          <p:nvPr/>
        </p:nvSpPr>
        <p:spPr>
          <a:xfrm>
            <a:off x="514086" y="3687452"/>
            <a:ext cx="4028440" cy="59368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程式終止。 螢幕關閉，電源關閉。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如果程式中途終止，則無法中途重新啟動。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如果程式中途結束，可在同一天內再使用一次。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1DAFD28-8832-EAA9-7D3D-02930325B2DC}"/>
              </a:ext>
            </a:extLst>
          </p:cNvPr>
          <p:cNvSpPr txBox="1"/>
          <p:nvPr/>
        </p:nvSpPr>
        <p:spPr>
          <a:xfrm>
            <a:off x="5148996" y="3998237"/>
            <a:ext cx="4279900" cy="38850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如果兒童鎖開關處於鎖定位置，電源將不會開啟。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如果電源開啟時兒童鎖開關處於鎖定位置，螢幕會關閉。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7AD3521-475B-C737-0969-A4AEEECAEA51}"/>
              </a:ext>
            </a:extLst>
          </p:cNvPr>
          <p:cNvSpPr txBox="1"/>
          <p:nvPr/>
        </p:nvSpPr>
        <p:spPr>
          <a:xfrm>
            <a:off x="5353050" y="4602939"/>
            <a:ext cx="3797046" cy="10972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78666">
              <a:lnSpc>
                <a:spcPts val="1591"/>
              </a:lnSpc>
            </a:pPr>
            <a:r>
              <a:rPr lang="zh-TW" altLang="en-US" sz="1000" spc="-1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兒童鎖鎖定期間不會接收或傳送藍牙無線電波。</a:t>
            </a:r>
            <a:endParaRPr lang="en-US" altLang="zh-TW" sz="1000" spc="-54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78666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在醫院等禁止使用無線電設備的區域，兒童鎖定開關應在鎖定的一側。</a:t>
            </a:r>
          </a:p>
          <a:p>
            <a:pPr marL="78666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如果您正在使用應用程式，請在使用程式約 </a:t>
            </a:r>
            <a:r>
              <a:rPr lang="en-US" altLang="zh-TW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15 </a:t>
            </a:r>
            <a:r>
              <a:rPr lang="zh-TW" altLang="en-US" sz="1000" spc="-5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分鐘後，將童鎖開關旋轉至鎖定一側，以確保正確反映使用結果。</a:t>
            </a: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C68FAE96-EB3B-B93B-4A90-8EB919ECD57A}"/>
              </a:ext>
            </a:extLst>
          </p:cNvPr>
          <p:cNvSpPr txBox="1"/>
          <p:nvPr/>
        </p:nvSpPr>
        <p:spPr>
          <a:xfrm>
            <a:off x="3852632" y="2626959"/>
            <a:ext cx="1047788" cy="5827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按住▼按鈕不放。</a:t>
            </a:r>
          </a:p>
        </p:txBody>
      </p:sp>
    </p:spTree>
    <p:extLst>
      <p:ext uri="{BB962C8B-B14F-4D97-AF65-F5344CB8AC3E}">
        <p14:creationId xmlns:p14="http://schemas.microsoft.com/office/powerpoint/2010/main" val="1964448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ok&#10;&#10;AI-generated content may be incorrect.">
            <a:extLst>
              <a:ext uri="{FF2B5EF4-FFF2-40B4-BE49-F238E27FC236}">
                <a16:creationId xmlns:a16="http://schemas.microsoft.com/office/drawing/2014/main" id="{5104ADED-B3ED-7415-659A-5BFFE7D7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534C6356-2592-95A3-9ABC-9F0459CBF46D}"/>
              </a:ext>
            </a:extLst>
          </p:cNvPr>
          <p:cNvSpPr/>
          <p:nvPr/>
        </p:nvSpPr>
        <p:spPr>
          <a:xfrm>
            <a:off x="-4927842" y="2240769"/>
            <a:ext cx="13403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7853226-66FF-49C8-CC90-241A42A833CF}"/>
              </a:ext>
            </a:extLst>
          </p:cNvPr>
          <p:cNvSpPr txBox="1"/>
          <p:nvPr/>
        </p:nvSpPr>
        <p:spPr>
          <a:xfrm>
            <a:off x="499360" y="317959"/>
            <a:ext cx="5886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使用後（本產品的保養和儲存）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F9F661D-1534-D1E3-30B0-46218EA32036}"/>
              </a:ext>
            </a:extLst>
          </p:cNvPr>
          <p:cNvSpPr txBox="1"/>
          <p:nvPr/>
        </p:nvSpPr>
        <p:spPr>
          <a:xfrm>
            <a:off x="499360" y="1230504"/>
            <a:ext cx="4286527" cy="15544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本產品的保養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保養產品時請注意以下幾點。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在進行任何維護之前，請將兒童安全鎖開關轉到 上鎖處。開啟電源進行清潔可能會造成傷害。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請勿用水清洗本產品。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 請勿使用稀釋劑、苯、酒精、去光液或熱水擦拭本產品，以免造成變形或開裂。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2AEF25E-627C-3686-BB7B-E51D7970A3A9}"/>
              </a:ext>
            </a:extLst>
          </p:cNvPr>
          <p:cNvSpPr txBox="1"/>
          <p:nvPr/>
        </p:nvSpPr>
        <p:spPr>
          <a:xfrm>
            <a:off x="5120115" y="1219668"/>
            <a:ext cx="4221109" cy="2286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1"/>
              </a:lnSpc>
            </a:pPr>
            <a:r>
              <a:rPr lang="zh-TW" altLang="en-US" sz="2000" b="1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儲存預防措施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不使用時，請存放在安全的地方，以免被機器絆倒受傷。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為了防止兒童使用或故障，請將兒童鎖開關上鎖。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請勿將本機放置在加熱設備附近。本機有變形的危險。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避免高溫和高濕度的環境 </a:t>
            </a: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例如汽車內</a:t>
            </a: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)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，並避免陽光直射。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請勿存放在多塵的地方。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請勿存放在靠近火源的地方。</a:t>
            </a:r>
          </a:p>
          <a:p>
            <a:pPr>
              <a:lnSpc>
                <a:spcPts val="1591"/>
              </a:lnSpc>
            </a:pPr>
            <a:r>
              <a:rPr lang="en-US" altLang="zh-TW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.</a:t>
            </a: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如果長時間不使用本機，請取出本機和遙控器上的所有電池，並將其存放起來。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17FE524-9004-35D4-88E8-5330170ECAD0}"/>
              </a:ext>
            </a:extLst>
          </p:cNvPr>
          <p:cNvSpPr txBox="1"/>
          <p:nvPr/>
        </p:nvSpPr>
        <p:spPr>
          <a:xfrm>
            <a:off x="499360" y="2830942"/>
            <a:ext cx="4380068" cy="253402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■ 主機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日常保養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-.</a:t>
            </a:r>
            <a:r>
              <a:rPr lang="zh-TW" altLang="en-US" sz="12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用軟布擦去主機上的指紋和其他污垢。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-.</a:t>
            </a:r>
            <a:r>
              <a:rPr lang="zh-TW" altLang="en-US" sz="12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腳墊上的汗水和污垢應使用不含酒精的濕抹布或沾水擰緊的布擦拭。</a:t>
            </a:r>
            <a:endParaRPr lang="en-US" altLang="zh-TW" sz="1200" spc="-1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zh-TW" sz="1200" spc="-1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如果弄髒了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用軟布沾上溫水稀釋至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3.-.5%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的中性洗潔劑，擰乾後小心擦拭表面。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用水弄濕布，擠壓乾淨並擦掉清潔劑。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放在通風、陰涼處自然風乾。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zh-TW" altLang="en-US" sz="1200" spc="-1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B827129-1D70-833F-9AA2-90DC65FA0497}"/>
              </a:ext>
            </a:extLst>
          </p:cNvPr>
          <p:cNvSpPr txBox="1"/>
          <p:nvPr/>
        </p:nvSpPr>
        <p:spPr>
          <a:xfrm>
            <a:off x="5120115" y="3641723"/>
            <a:ext cx="3327400" cy="7315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spc="-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如果要棄置本產品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spc="-3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遵循各地方當局規定的處置方法。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F9582F-0F4A-9439-431F-C3B54ECF5B37}"/>
              </a:ext>
            </a:extLst>
          </p:cNvPr>
          <p:cNvSpPr/>
          <p:nvPr/>
        </p:nvSpPr>
        <p:spPr>
          <a:xfrm>
            <a:off x="9456420" y="3177486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使用方法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300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AI-generated content may be incorrect.">
            <a:extLst>
              <a:ext uri="{FF2B5EF4-FFF2-40B4-BE49-F238E27FC236}">
                <a16:creationId xmlns:a16="http://schemas.microsoft.com/office/drawing/2014/main" id="{A6E6CF7C-E013-210B-AA91-2DAF30B2D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35C71A1-501B-1574-6198-C3DDBBA04487}"/>
              </a:ext>
            </a:extLst>
          </p:cNvPr>
          <p:cNvSpPr/>
          <p:nvPr/>
        </p:nvSpPr>
        <p:spPr>
          <a:xfrm>
            <a:off x="0" y="0"/>
            <a:ext cx="127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189F178-92DF-6465-3D8D-D12FDCFA410B}"/>
              </a:ext>
            </a:extLst>
          </p:cNvPr>
          <p:cNvSpPr txBox="1"/>
          <p:nvPr/>
        </p:nvSpPr>
        <p:spPr>
          <a:xfrm>
            <a:off x="584243" y="343772"/>
            <a:ext cx="172720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公告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4080629-6AC6-7048-5059-D4A903082A15}"/>
              </a:ext>
            </a:extLst>
          </p:cNvPr>
          <p:cNvSpPr txBox="1"/>
          <p:nvPr/>
        </p:nvSpPr>
        <p:spPr>
          <a:xfrm>
            <a:off x="495386" y="1184327"/>
            <a:ext cx="4368757" cy="2926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使用本產品藍牙功能的注意事項</a:t>
            </a:r>
            <a:endParaRPr lang="zh-TW" altLang="en-US" sz="12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本產品的藍牙功能符合日本國內標準，並已通過認證。 請勿修改本產品或刪除本產品上的認證號碼。 否則可能會違反無線電法。</a:t>
            </a:r>
          </a:p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本產品的工作頻段為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2.4 GHz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。除微波爐及其他工業、科學及醫療設備外，同類型的其他無線電台、工廠生產線上使用的已取得執照的行動識別場所無線電台等、未取得執照的特定低功率無線電台及業餘無線電台（以下簡稱「其他無線電台」）均在此頻帶工作。</a:t>
            </a:r>
          </a:p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1.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使用本產品前，請檢查附近是否有「其他無線電台」正在運作。</a:t>
            </a:r>
          </a:p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2.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如果本產品與 「其他無線電台 」之間發生無線電干擾，請立即變更使用本產品的地點或停止操作本產品（停止發射無線電波）。</a:t>
            </a:r>
          </a:p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3.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若發生任何不確定性或其他問題，請聯絡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MTG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客戶服務部。</a:t>
            </a:r>
            <a:endParaRPr lang="en-US" altLang="zh-TW" sz="12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 marL="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本無線電設備使用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2.4 GHz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頻段。 使用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FH-SS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調變方式作為調變方式，干擾距離為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10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公尺。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9ADB743-66EF-801D-6A5A-A38054C78641}"/>
              </a:ext>
            </a:extLst>
          </p:cNvPr>
          <p:cNvSpPr txBox="1"/>
          <p:nvPr/>
        </p:nvSpPr>
        <p:spPr>
          <a:xfrm>
            <a:off x="5124628" y="1184327"/>
            <a:ext cx="4368757" cy="50475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本產品尚未針對所有智慧型手機進行測試。因此，不保證可搭配所有智慧型手機使用。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-Bluetooth® 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文字標記和標誌是 </a:t>
            </a:r>
            <a:r>
              <a:rPr lang="en-US" altLang="zh-TW" sz="1200" spc="-60" dirty="0" err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Bluetooth.SIG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, Inc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。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MTG Inc. 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授權使用這些商標。</a:t>
            </a:r>
            <a:endParaRPr lang="en-US" altLang="zh-TW" sz="1200" spc="-6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1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關於主機電池的使用壽命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使用新的鹼性電池，訓練療程在等級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25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（室溫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23 °C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，每天一次，根據我們的測試條件）下可使用約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60 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次。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在低溫下，可用循環次數會減少。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可用循環次數視等級和使用條件而定。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購買時提供的電池為試用電池，可能會比平常更快耗損。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電池電量不足時，螢幕上會出現電池圖示並閃爍。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在此情況下，請更換新電池。 如果不更換電池而繼續使用本機，本機可能會突然停止運作。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如果不更換電池，本機可能會突然停止或操作不穩定。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在本產品中使用充電電池（例如鎳氫充電電池）時，可能會出現下列症狀。這些是由電池的特性所造成，並非故障。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電池圖示顯示後，電池電力立即耗盡，或電池在使用中因電力耗盡而突然停止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)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電池充滿電後可使用的次數可能不固定。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1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遙控器電池的壽命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如果使用新的鈕扣型鋰電池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(CR1632)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，約可使用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12 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個月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(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在室溫為 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23°C 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的情況下，根據我們的測試條件</a:t>
            </a: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)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在低溫環境下，可用期會較短。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可用週期次數視使用頻率而定。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購買時提供的鈕扣電池為試用電池，可能會比一般電池損耗得更快。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電池電力不足時，無法按下遙控器上的按鈕操作遙控器。 如果可以用主機上的按鈕操作，但無法用遙控器操作，請更換新電池。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4E01DEF-9FF5-DDFF-B407-7DF815C345B1}"/>
              </a:ext>
            </a:extLst>
          </p:cNvPr>
          <p:cNvSpPr txBox="1"/>
          <p:nvPr/>
        </p:nvSpPr>
        <p:spPr>
          <a:xfrm>
            <a:off x="584244" y="4372296"/>
            <a:ext cx="4279900" cy="1828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無線通訊的安全功能為本公司專有的安全功能。使用藍牙進行資料通訊時，請務必小心。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對於藍牙通訊過程中發生的任何資料或資訊洩漏，本公司概不負責。請事先注意。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在通訊期間，請遠離其他通訊媒體，例如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IC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卡以及會產生磁場的物件，例如金屬和磁鐵。否則可能會導致故障或資料損毀。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使用本產品前，請仔細閱讀智慧型手機的使用說明書。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可用頻道因國家而異。某些國家可能限制使用藍牙功能。使用本產品前，請先確認該國家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地區的法律規定及其他條件。</a:t>
            </a:r>
          </a:p>
        </p:txBody>
      </p:sp>
    </p:spTree>
    <p:extLst>
      <p:ext uri="{BB962C8B-B14F-4D97-AF65-F5344CB8AC3E}">
        <p14:creationId xmlns:p14="http://schemas.microsoft.com/office/powerpoint/2010/main" val="183778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2C25-A345-042D-7B0C-7F98662A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7D0C92-E20C-211E-ED9E-8817EB68D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AA49900C-E4A0-2236-F092-017BD5E4426E}"/>
              </a:ext>
            </a:extLst>
          </p:cNvPr>
          <p:cNvSpPr txBox="1"/>
          <p:nvPr/>
        </p:nvSpPr>
        <p:spPr>
          <a:xfrm>
            <a:off x="580077" y="390831"/>
            <a:ext cx="4089400" cy="5515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無法操作時</a:t>
            </a: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E5816E95-7B75-64B7-3F94-8AB6109D1BD6}"/>
              </a:ext>
            </a:extLst>
          </p:cNvPr>
          <p:cNvSpPr txBox="1"/>
          <p:nvPr/>
        </p:nvSpPr>
        <p:spPr>
          <a:xfrm>
            <a:off x="620550" y="4448104"/>
            <a:ext cx="1665413" cy="209609"/>
          </a:xfrm>
          <a:prstGeom prst="rect">
            <a:avLst/>
          </a:prstGeom>
          <a:solidFill>
            <a:srgbClr val="FFE3CD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1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無法使用遙控器操作</a:t>
            </a:r>
          </a:p>
        </p:txBody>
      </p:sp>
      <p:sp>
        <p:nvSpPr>
          <p:cNvPr id="8" name="object 29">
            <a:extLst>
              <a:ext uri="{FF2B5EF4-FFF2-40B4-BE49-F238E27FC236}">
                <a16:creationId xmlns:a16="http://schemas.microsoft.com/office/drawing/2014/main" id="{406B0A44-A447-3CA6-12FF-E58E0E43829B}"/>
              </a:ext>
            </a:extLst>
          </p:cNvPr>
          <p:cNvSpPr txBox="1"/>
          <p:nvPr/>
        </p:nvSpPr>
        <p:spPr>
          <a:xfrm>
            <a:off x="8198503" y="6427656"/>
            <a:ext cx="953117" cy="189219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53B76878-95A6-BFB6-8C4D-535D35AEC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703333"/>
              </p:ext>
            </p:extLst>
          </p:nvPr>
        </p:nvGraphicFramePr>
        <p:xfrm>
          <a:off x="587697" y="999445"/>
          <a:ext cx="8784904" cy="49848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0087">
                  <a:extLst>
                    <a:ext uri="{9D8B030D-6E8A-4147-A177-3AD203B41FA5}">
                      <a16:colId xmlns:a16="http://schemas.microsoft.com/office/drawing/2014/main" val="2324369999"/>
                    </a:ext>
                  </a:extLst>
                </a:gridCol>
                <a:gridCol w="2751876">
                  <a:extLst>
                    <a:ext uri="{9D8B030D-6E8A-4147-A177-3AD203B41FA5}">
                      <a16:colId xmlns:a16="http://schemas.microsoft.com/office/drawing/2014/main" val="3027748648"/>
                    </a:ext>
                  </a:extLst>
                </a:gridCol>
                <a:gridCol w="4472941">
                  <a:extLst>
                    <a:ext uri="{9D8B030D-6E8A-4147-A177-3AD203B41FA5}">
                      <a16:colId xmlns:a16="http://schemas.microsoft.com/office/drawing/2014/main" val="1313171807"/>
                    </a:ext>
                  </a:extLst>
                </a:gridCol>
              </a:tblGrid>
              <a:tr h="234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狀態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spc="-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可能原因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應對方法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88547"/>
                  </a:ext>
                </a:extLst>
              </a:tr>
              <a:tr h="234093">
                <a:tc rowSpan="9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裝置無法開啟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3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兒童鎖開關已鎖定。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2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將童鎖開關移到開鎖側，然後按住 ▲ 按鈕（約 </a:t>
                      </a:r>
                      <a:r>
                        <a:rPr lang="en-US" altLang="zh-TW" sz="900" spc="-12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2 </a:t>
                      </a:r>
                      <a:r>
                        <a:rPr lang="zh-TW" altLang="en-US" sz="900" spc="-12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秒或更多）。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435345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5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裝置中沒有電池。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5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將新電池裝入裝置。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326420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5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裝置中乾電池的 </a:t>
                      </a:r>
                      <a:r>
                        <a:rPr lang="en-US" altLang="zh-TW" sz="900" spc="-5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+ </a:t>
                      </a:r>
                      <a:r>
                        <a:rPr lang="zh-TW" altLang="en-US" sz="900" spc="-5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極和 </a:t>
                      </a:r>
                      <a:r>
                        <a:rPr lang="en-US" altLang="zh-TW" sz="900" spc="-5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- </a:t>
                      </a:r>
                      <a:r>
                        <a:rPr lang="zh-TW" altLang="en-US" sz="900" spc="-5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極安裝反了。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5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以正確方向插入電池。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816279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裝置中的電池電力耗盡。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更換新電池。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126426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6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遙控器中的鈕扣電池電量耗盡。</a:t>
                      </a:r>
                      <a:r>
                        <a:rPr lang="en-US" altLang="zh-TW" sz="900" spc="-6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(</a:t>
                      </a:r>
                      <a:r>
                        <a:rPr lang="zh-TW" altLang="en-US" sz="900" spc="-6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用遙控器操作時）。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ts val="15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1100" spc="-62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908583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遙控器使用舊的鈕扣電池。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ts val="159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1100" spc="-62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38331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使用未指定的乾電池。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使用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3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顆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AAA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鹼性電池。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58756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按鈕按壓時間太短。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按住 ▲ 按鈕（至少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2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秒鐘）。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360703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低溫 ・ 用於高溫環境。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在建議的操作環境溫度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(15 - 35 °C)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下使用。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090121"/>
                  </a:ext>
                </a:extLst>
              </a:tr>
              <a:tr h="234093">
                <a:tc rowSpan="10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2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無法使用遙控器操作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遙控器沒有鈕扣電池。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將新電池裝入遙控器。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612850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遙控器的鈕扣電池的＋極和</a:t>
                      </a:r>
                      <a:r>
                        <a:rPr lang="en-US" altLang="zh-TW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-</a:t>
                      </a: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極安裝反了。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以正確方向插入電池。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423532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遙控器的鈕扣式電池已耗盡。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更換新電池。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91748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遙控器使用舊的鈕扣電池。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82359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900" spc="-10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遙控器使用未指定的鈕扣電池。</a:t>
                      </a:r>
                      <a:endParaRPr kumimoji="1" lang="ja-JP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7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使用一顆鈕扣型鋰電池 </a:t>
                      </a:r>
                      <a:r>
                        <a:rPr lang="en-US" altLang="zh-TW" sz="900" spc="-7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(CR1632)</a:t>
                      </a:r>
                      <a:r>
                        <a:rPr lang="zh-TW" altLang="en-US" sz="900" spc="-7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328217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本裝置處於出廠狀態。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9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1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確定兒童鎖開關在開鎖位置，然後按下主機上的▲ 按鈕至少 </a:t>
                      </a:r>
                      <a:r>
                        <a:rPr lang="en-US" altLang="zh-TW" sz="900" spc="-1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2 </a:t>
                      </a:r>
                      <a:r>
                        <a:rPr lang="zh-TW" altLang="en-US" sz="900" spc="-1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秒鐘。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4396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518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13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兒童鎖開關已鎖定。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900" spc="-137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將兒童鎖開關移至開鎖一側。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64401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3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重複按下遙控器上的按鈕。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8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以約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1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秒鐘的間隔按下遙控器上的按鈕 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261950"/>
                  </a:ext>
                </a:extLst>
              </a:tr>
              <a:tr h="53703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6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不使用隨機附贈的遙控器。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無法使用本機隨附遙控器以外的遙控器進行操作。</a:t>
                      </a:r>
                      <a:endParaRPr lang="en-US" altLang="zh-TW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因遺失或故障而使用新遙控器時，請在主機中登錄遙控器。 詳情請參閱第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30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頁。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33345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900" spc="-6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遙控器的絕緣片未拆除。</a:t>
                      </a:r>
                      <a:endParaRPr kumimoji="1" lang="ja-JP" altLang="en-US" sz="9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將遙控器上的絕緣片拉掉。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180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43891F2-5D1F-91CF-8EF7-71C1A730ADC9}"/>
              </a:ext>
            </a:extLst>
          </p:cNvPr>
          <p:cNvSpPr/>
          <p:nvPr/>
        </p:nvSpPr>
        <p:spPr>
          <a:xfrm>
            <a:off x="9456420" y="4978409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必要之時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6552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AF0EF7-2F06-90B2-ED06-7E7DBE62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DF3897EB-9796-F512-ABC5-B1E943E1AF6B}"/>
              </a:ext>
            </a:extLst>
          </p:cNvPr>
          <p:cNvSpPr/>
          <p:nvPr/>
        </p:nvSpPr>
        <p:spPr>
          <a:xfrm>
            <a:off x="-10136022" y="754730"/>
            <a:ext cx="1959237" cy="519670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E5365BB-83D7-91AC-E39A-6F31DB0F319A}"/>
              </a:ext>
            </a:extLst>
          </p:cNvPr>
          <p:cNvSpPr txBox="1"/>
          <p:nvPr/>
        </p:nvSpPr>
        <p:spPr>
          <a:xfrm>
            <a:off x="-10079484" y="749298"/>
            <a:ext cx="431800" cy="2698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24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JNVHJI+TBUDGoStd-Bold"/>
                <a:cs typeface="JNVHJI+TBUDGoStd-Bold"/>
              </a:rPr>
              <a:t>状態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3B5B9A6-FED3-E92D-143D-07B676C76BF8}"/>
              </a:ext>
            </a:extLst>
          </p:cNvPr>
          <p:cNvSpPr txBox="1"/>
          <p:nvPr/>
        </p:nvSpPr>
        <p:spPr>
          <a:xfrm>
            <a:off x="-9888733" y="1547492"/>
            <a:ext cx="1459992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endParaRPr sz="1100" spc="-79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2898A25-F863-6D2A-38CC-B5FFB2C5CA68}"/>
              </a:ext>
            </a:extLst>
          </p:cNvPr>
          <p:cNvSpPr txBox="1"/>
          <p:nvPr/>
        </p:nvSpPr>
        <p:spPr>
          <a:xfrm>
            <a:off x="-10133347" y="1712617"/>
            <a:ext cx="1689100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endParaRPr sz="1100" spc="-64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662A202-834D-2A96-7E52-B1578DFB16EA}"/>
              </a:ext>
            </a:extLst>
          </p:cNvPr>
          <p:cNvSpPr txBox="1"/>
          <p:nvPr/>
        </p:nvSpPr>
        <p:spPr>
          <a:xfrm>
            <a:off x="-10092057" y="2512042"/>
            <a:ext cx="1409700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endParaRPr sz="1100" spc="-47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0329EC71-CE61-3C17-6830-21EE2B9F8497}"/>
              </a:ext>
            </a:extLst>
          </p:cNvPr>
          <p:cNvSpPr txBox="1"/>
          <p:nvPr/>
        </p:nvSpPr>
        <p:spPr>
          <a:xfrm>
            <a:off x="-10079484" y="3491492"/>
            <a:ext cx="1739391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50"/>
              </a:lnSpc>
            </a:pPr>
            <a:endParaRPr lang="ja-JP" altLang="en-US" sz="1100" spc="-58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807CB4A3-9D02-7DBD-27BA-84F994F7F1EC}"/>
              </a:ext>
            </a:extLst>
          </p:cNvPr>
          <p:cNvSpPr txBox="1"/>
          <p:nvPr/>
        </p:nvSpPr>
        <p:spPr>
          <a:xfrm>
            <a:off x="-10079484" y="3656618"/>
            <a:ext cx="711200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endParaRPr sz="1100" spc="-58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DB419DE1-53D6-952E-9211-2A9C1EE8CE86}"/>
              </a:ext>
            </a:extLst>
          </p:cNvPr>
          <p:cNvSpPr txBox="1"/>
          <p:nvPr/>
        </p:nvSpPr>
        <p:spPr>
          <a:xfrm>
            <a:off x="-7138164" y="4742972"/>
            <a:ext cx="1180592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endParaRPr sz="1100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DFC74D79-F50B-3C45-B2D2-1D2B9B809378}"/>
              </a:ext>
            </a:extLst>
          </p:cNvPr>
          <p:cNvSpPr txBox="1"/>
          <p:nvPr/>
        </p:nvSpPr>
        <p:spPr>
          <a:xfrm>
            <a:off x="-10124188" y="5258617"/>
            <a:ext cx="1270000" cy="2103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endParaRPr sz="1100" spc="-99" dirty="0">
              <a:solidFill>
                <a:srgbClr val="221E1F"/>
              </a:solidFill>
              <a:latin typeface="UDHRCB+TBUDGoStd-SuperLight"/>
              <a:cs typeface="UDHRCB+TBUDGoStd-SuperLight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6D63B44-85B9-DE4B-039A-C98D667D3AA2}"/>
              </a:ext>
            </a:extLst>
          </p:cNvPr>
          <p:cNvSpPr txBox="1"/>
          <p:nvPr/>
        </p:nvSpPr>
        <p:spPr>
          <a:xfrm>
            <a:off x="580077" y="390831"/>
            <a:ext cx="4964196" cy="55156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無法操作時</a:t>
            </a:r>
            <a:r>
              <a:rPr lang="en-US" altLang="zh-TW" sz="24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</a:t>
            </a:r>
            <a:r>
              <a:rPr lang="zh-TW" altLang="en-US" sz="24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續</a:t>
            </a:r>
            <a:r>
              <a:rPr lang="en-US" altLang="zh-TW" sz="24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)</a:t>
            </a:r>
            <a:endParaRPr lang="zh-TW" altLang="en-US" sz="24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EFE938A0-746D-2F69-E255-63F0E8CDA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861897"/>
              </p:ext>
            </p:extLst>
          </p:nvPr>
        </p:nvGraphicFramePr>
        <p:xfrm>
          <a:off x="580077" y="1019160"/>
          <a:ext cx="8784904" cy="5174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452">
                  <a:extLst>
                    <a:ext uri="{9D8B030D-6E8A-4147-A177-3AD203B41FA5}">
                      <a16:colId xmlns:a16="http://schemas.microsoft.com/office/drawing/2014/main" val="2324369999"/>
                    </a:ext>
                  </a:extLst>
                </a:gridCol>
                <a:gridCol w="3528895">
                  <a:extLst>
                    <a:ext uri="{9D8B030D-6E8A-4147-A177-3AD203B41FA5}">
                      <a16:colId xmlns:a16="http://schemas.microsoft.com/office/drawing/2014/main" val="3027748648"/>
                    </a:ext>
                  </a:extLst>
                </a:gridCol>
                <a:gridCol w="4138557">
                  <a:extLst>
                    <a:ext uri="{9D8B030D-6E8A-4147-A177-3AD203B41FA5}">
                      <a16:colId xmlns:a16="http://schemas.microsoft.com/office/drawing/2014/main" val="1313171807"/>
                    </a:ext>
                  </a:extLst>
                </a:gridCol>
              </a:tblGrid>
              <a:tr h="234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狀態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spc="-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可能原因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應對方法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88547"/>
                  </a:ext>
                </a:extLst>
              </a:tr>
              <a:tr h="23409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顯示器亮起。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(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未偵測到皮膚）。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允許使用襪子和絲襪。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光腳使用。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42504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7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身體乳霜和其他塗在皮膚上的產品。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6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擦拭乾淨後放上腳。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957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8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雙腳（腿）不放在腳墊上。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將雙腳（腿）放在腳墊上。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9294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皮膚</a:t>
                      </a:r>
                      <a:r>
                        <a:rPr lang="zh-TW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過於乾燥</a:t>
                      </a:r>
                      <a:r>
                        <a:rPr lang="ja-JP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0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在腳墊兩側各放一塊擰緊的濕布或不含酒精的濕抹布，或在有足夠水份時使用，例如洗澡後。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132811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裝置中的乾電池電力耗盡（電池指示燈閃爍）。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更換新電池。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41019"/>
                  </a:ext>
                </a:extLst>
              </a:tr>
              <a:tr h="234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47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強度上不去</a:t>
                      </a:r>
                      <a:endParaRPr lang="ja-JP" altLang="en-US" sz="900" spc="-47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900" spc="-6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未偵測到皮膚（腳位指示燈亮起）。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將雙腳（腿）放在腳墊上。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94820"/>
                  </a:ext>
                </a:extLst>
              </a:tr>
              <a:tr h="234093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45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電刺激微弱或無感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3809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25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裝置未開啟。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0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按住 ▲ 按鈕（約 </a:t>
                      </a:r>
                      <a:r>
                        <a:rPr lang="en-US" altLang="zh-TW" sz="900" spc="-10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2 </a:t>
                      </a:r>
                      <a:r>
                        <a:rPr lang="zh-TW" altLang="en-US" sz="900" spc="-10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秒或更多）。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907425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5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該計劃尚未啟動。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7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開啟機器，將雙腳（腿）放在腳墊上，然後選擇程式並按下▲ 按鈕。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221350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2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強度設定過低。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5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7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按 ▲ 按鈕增加強度。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595074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裝置中的乾電池電力耗盡（電池指示燈閃爍）。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09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2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更換新電池。</a:t>
                      </a:r>
                      <a:endParaRPr lang="ja-JP" altLang="en-US" sz="900" spc="-22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917354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11364" marR="0">
                        <a:lnSpc>
                          <a:spcPct val="150000"/>
                        </a:lnSpc>
                        <a:spcBef>
                          <a:spcPts val="109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允許使用襪子和絲襪。</a:t>
                      </a:r>
                      <a:endParaRPr lang="ja-JP" altLang="en-US" sz="900" spc="-57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光腳使用。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03698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皮膚</a:t>
                      </a:r>
                      <a:r>
                        <a:rPr lang="zh-TW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過於乾燥</a:t>
                      </a:r>
                      <a:r>
                        <a:rPr lang="ja-JP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0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在腳墊兩側各放一塊擰緊的濕布或不含酒精的濕抹布，或在有足夠水份時使用，例如洗澡後。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20258"/>
                  </a:ext>
                </a:extLst>
              </a:tr>
              <a:tr h="234093"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強電刺激 （有刺痛感）</a:t>
                      </a:r>
                      <a:endParaRPr lang="en-US" altLang="zh-TW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強度設定過高。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7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按 ▼ 按鈕降低音量。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786902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皮膚</a:t>
                      </a:r>
                      <a:r>
                        <a:rPr lang="zh-TW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過於乾燥</a:t>
                      </a:r>
                      <a:r>
                        <a:rPr lang="ja-JP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0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在腳墊兩側各放一塊擰緊的濕布或不含酒精的濕抹布，或在有足夠水份時使用，例如洗澡後。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09303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6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用於寒冷、乾燥的環境。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將使用地點改至較溫暖的環境 </a:t>
                      </a:r>
                      <a:r>
                        <a:rPr lang="en-US" altLang="zh-TW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(</a:t>
                      </a:r>
                      <a:r>
                        <a:rPr lang="zh-TW" altLang="en-US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尤其在寒冷乾燥的環境，如冬天，皮膚較容易乾燥，可能會造成電刺激的刺痛感</a:t>
                      </a:r>
                      <a:r>
                        <a:rPr lang="en-US" altLang="zh-TW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)</a:t>
                      </a:r>
                      <a:r>
                        <a:rPr lang="zh-TW" altLang="en-US" sz="900" spc="-2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29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551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97EFB9-25D7-10D0-1138-AD6DB7CFD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1A9B7E-8734-2E40-4E39-A656DD8E7E8D}"/>
              </a:ext>
            </a:extLst>
          </p:cNvPr>
          <p:cNvSpPr/>
          <p:nvPr/>
        </p:nvSpPr>
        <p:spPr>
          <a:xfrm>
            <a:off x="320040" y="967740"/>
            <a:ext cx="908304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A41789BD-957D-99B0-994C-851FE7B7D90C}"/>
              </a:ext>
            </a:extLst>
          </p:cNvPr>
          <p:cNvSpPr txBox="1"/>
          <p:nvPr/>
        </p:nvSpPr>
        <p:spPr>
          <a:xfrm>
            <a:off x="448815" y="5616856"/>
            <a:ext cx="7062978" cy="1645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3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900" spc="-5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如果您發現任何其他異常現象，請立即停止使用本產品，並與您的經銷商或 </a:t>
            </a:r>
            <a:r>
              <a:rPr lang="en-US" altLang="zh-TW" sz="900" spc="-5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MTG </a:t>
            </a:r>
            <a:r>
              <a:rPr lang="zh-TW" altLang="en-US" sz="900" spc="-5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客戶服務部門聯絡。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6EAB15-BF7B-3D72-407F-446CCD697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75697"/>
              </p:ext>
            </p:extLst>
          </p:nvPr>
        </p:nvGraphicFramePr>
        <p:xfrm>
          <a:off x="560547" y="1021193"/>
          <a:ext cx="8784904" cy="3880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452">
                  <a:extLst>
                    <a:ext uri="{9D8B030D-6E8A-4147-A177-3AD203B41FA5}">
                      <a16:colId xmlns:a16="http://schemas.microsoft.com/office/drawing/2014/main" val="2324369999"/>
                    </a:ext>
                  </a:extLst>
                </a:gridCol>
                <a:gridCol w="3194511">
                  <a:extLst>
                    <a:ext uri="{9D8B030D-6E8A-4147-A177-3AD203B41FA5}">
                      <a16:colId xmlns:a16="http://schemas.microsoft.com/office/drawing/2014/main" val="3027748648"/>
                    </a:ext>
                  </a:extLst>
                </a:gridCol>
                <a:gridCol w="4472941">
                  <a:extLst>
                    <a:ext uri="{9D8B030D-6E8A-4147-A177-3AD203B41FA5}">
                      <a16:colId xmlns:a16="http://schemas.microsoft.com/office/drawing/2014/main" val="1313171807"/>
                    </a:ext>
                  </a:extLst>
                </a:gridCol>
              </a:tblGrid>
              <a:tr h="234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狀態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spc="-26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可能原因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1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JNVHJI+TBUDGoStd-Bold"/>
                        </a:rPr>
                        <a:t>應對方法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88547"/>
                  </a:ext>
                </a:extLst>
              </a:tr>
              <a:tr h="23409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電刺激中途停止。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裝置中沒有剩餘電池電量。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更換新電池。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098076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單腳（腿）或雙腳（腿）已離開腳板。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77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放好腳踏（腳管）並恢復程式（如果腳踏（腳管）離開超過 </a:t>
                      </a:r>
                      <a:r>
                        <a:rPr lang="en-US" altLang="zh-TW" sz="900" spc="-77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30 </a:t>
                      </a:r>
                      <a:r>
                        <a:rPr lang="zh-TW" altLang="en-US" sz="900" spc="-77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秒，液位將被重置，但程式將從原處恢復）。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241562"/>
                  </a:ext>
                </a:extLst>
              </a:tr>
              <a:tr h="234093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900" spc="-55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無法暫停，暫停後也無法繼續。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5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該計劃尚未啟動。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75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只有當雙腳（腿）都放在腳踏板上以啟動程序時，暫停才有效；暫停後恢復只有當雙腳（腿）都放在腳踏板上時才有效。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68810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8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雙腳（腿）不放在腳墊上。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900" spc="-30" dirty="0">
                        <a:solidFill>
                          <a:srgbClr val="221E1F"/>
                        </a:solidFill>
                        <a:latin typeface="UDHRCB+TBUDGoStd-SuperLight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281275"/>
                  </a:ext>
                </a:extLst>
              </a:tr>
              <a:tr h="234093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1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乾電池</a:t>
                      </a:r>
                      <a:r>
                        <a:rPr lang="en-US" altLang="zh-TW" sz="900" spc="-1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/</a:t>
                      </a:r>
                      <a:r>
                        <a:rPr lang="zh-TW" altLang="en-US" sz="900" spc="-1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鈕扣電池漏液。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乾電池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/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鈕扣電池的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+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極和 </a:t>
                      </a:r>
                      <a:r>
                        <a:rPr lang="en-US" altLang="zh-TW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- </a:t>
                      </a: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極安裝反了。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4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立即停止使用，並請經銷商或 </a:t>
                      </a:r>
                      <a:r>
                        <a:rPr lang="en-US" altLang="zh-TW" sz="900" spc="-4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MTG </a:t>
                      </a:r>
                      <a:r>
                        <a:rPr lang="zh-TW" altLang="en-US" sz="900" spc="-4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客戶服務部檢查。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55540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新舊混合安裝不同類型的乾電池。 </a:t>
                      </a:r>
                      <a:endParaRPr lang="en-US" altLang="zh-TW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835600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已安裝使用過的乾電池</a:t>
                      </a:r>
                      <a:r>
                        <a:rPr lang="en-US" altLang="zh-TW" sz="900" spc="-2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/</a:t>
                      </a:r>
                      <a:r>
                        <a:rPr lang="zh-TW" altLang="en-US" sz="900" spc="-2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鈕扣電池。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16190"/>
                  </a:ext>
                </a:extLst>
              </a:tr>
              <a:tr h="234093"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900" spc="-6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主機不像一個蹺蹺板發出咔嗒咔嗒的移動聲。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1269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spc="-4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根據肌肉的連接方式，可能會感覺到肌肉的收縮，但不會有蹺蹺板的收縮。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這不是故障。 裝置無法像蹺蹺板一樣移動，但這並非使用上的問題。裝置無法像搖搖板一樣自動移動。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565849"/>
                  </a:ext>
                </a:extLst>
              </a:tr>
              <a:tr h="23409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spc="-62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用於小腿。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這不是故障。只有用腳底使用機器時，才會出現蹺蹺板般的移動。</a:t>
                      </a:r>
                      <a:endParaRPr lang="ja-JP" altLang="en-US" sz="900" spc="-58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UDHRCB+TBUDGoStd-SuperLigh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74386"/>
                  </a:ext>
                </a:extLst>
              </a:tr>
              <a:tr h="234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遺失了專用墊子。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900" spc="-26" dirty="0">
                        <a:solidFill>
                          <a:srgbClr val="221E1F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JNVHJI+TBUDGoStd-Bold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4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您可以用自己的軟布或瑜珈墊代替。 如需購買特殊墊子，請聯絡 </a:t>
                      </a:r>
                      <a:r>
                        <a:rPr lang="en-US" altLang="zh-TW" sz="900" spc="-4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MTG </a:t>
                      </a:r>
                      <a:r>
                        <a:rPr lang="zh-TW" altLang="en-US" sz="900" spc="-48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客戶服務部。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6744"/>
                  </a:ext>
                </a:extLst>
              </a:tr>
              <a:tr h="234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900" spc="-6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螢幕上出現</a:t>
                      </a:r>
                      <a:r>
                        <a:rPr lang="zh-TW" altLang="en-US" sz="900" spc="-6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「</a:t>
                      </a:r>
                      <a:r>
                        <a:rPr lang="en-US" altLang="ja-JP" sz="900" spc="-6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E1</a:t>
                      </a:r>
                      <a:r>
                        <a:rPr lang="zh-TW" altLang="en-US" sz="900" spc="-6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」</a:t>
                      </a:r>
                      <a:r>
                        <a:rPr lang="ja-JP" altLang="en-US" sz="900" spc="-6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。</a:t>
                      </a:r>
                    </a:p>
                  </a:txBody>
                  <a:tcPr anchor="ctr">
                    <a:solidFill>
                      <a:srgbClr val="FFE3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23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偵測到內部電路異常。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立即將腳（或小腿）從腳墊上移開並停止使用。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如果重新開啟電源後仍顯示「</a:t>
                      </a:r>
                      <a:r>
                        <a:rPr lang="en-US" altLang="zh-TW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E1</a:t>
                      </a:r>
                      <a:r>
                        <a:rPr lang="zh-TW" altLang="en-US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」，請聯絡 </a:t>
                      </a:r>
                      <a:r>
                        <a:rPr lang="en-US" altLang="zh-TW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MTG </a:t>
                      </a:r>
                      <a:r>
                        <a:rPr lang="zh-TW" altLang="en-US" sz="900" spc="-84" dirty="0">
                          <a:solidFill>
                            <a:srgbClr val="221E1F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UDHRCB+TBUDGoStd-SuperLight"/>
                        </a:rPr>
                        <a:t>客戶服務中心。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3485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49B58B7-C5C5-C06D-1C4E-BF7F3EAB6DC1}"/>
              </a:ext>
            </a:extLst>
          </p:cNvPr>
          <p:cNvSpPr/>
          <p:nvPr/>
        </p:nvSpPr>
        <p:spPr>
          <a:xfrm>
            <a:off x="9456420" y="4978409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必要之時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290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6C6ADBF3-0892-3E05-3F2C-C1EA0CF11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EDE5E239-3C2F-CBA2-B825-AC56C896642B}"/>
              </a:ext>
            </a:extLst>
          </p:cNvPr>
          <p:cNvSpPr txBox="1"/>
          <p:nvPr/>
        </p:nvSpPr>
        <p:spPr>
          <a:xfrm>
            <a:off x="527333" y="579536"/>
            <a:ext cx="4495800" cy="9449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666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進化的 </a:t>
            </a:r>
            <a:r>
              <a:rPr lang="en-US" sz="2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Foot Fit 3</a:t>
            </a:r>
            <a:endParaRPr sz="25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  <a:p>
            <a:pPr marL="0" marR="0">
              <a:lnSpc>
                <a:spcPts val="2326"/>
              </a:lnSpc>
              <a:spcBef>
                <a:spcPts val="1169"/>
              </a:spcBef>
              <a:spcAft>
                <a:spcPts val="0"/>
              </a:spcAft>
            </a:pPr>
            <a:r>
              <a:rPr lang="zh-TW" altLang="en-US" sz="14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除了之前的功能外，還新增了以下功能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A678DDC-F588-B838-550B-B63898AAB828}"/>
              </a:ext>
            </a:extLst>
          </p:cNvPr>
          <p:cNvSpPr txBox="1"/>
          <p:nvPr/>
        </p:nvSpPr>
        <p:spPr>
          <a:xfrm>
            <a:off x="5036971" y="554879"/>
            <a:ext cx="2374900" cy="4679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常見問題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16F127C-9B21-E3DD-2A60-56F60DC0C02F}"/>
              </a:ext>
            </a:extLst>
          </p:cNvPr>
          <p:cNvSpPr txBox="1"/>
          <p:nvPr/>
        </p:nvSpPr>
        <p:spPr>
          <a:xfrm>
            <a:off x="5133237" y="1110515"/>
            <a:ext cx="3926873" cy="8817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Q </a:t>
            </a:r>
            <a:r>
              <a:rPr lang="zh-TW" altLang="en-US" sz="12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每個程式一天可以使用多少次？</a:t>
            </a:r>
          </a:p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A..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訓練療程每天最多使用一次，</a:t>
            </a:r>
            <a:r>
              <a:rPr lang="zh-TW" altLang="en-US" sz="1200" spc="-1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體能調適療程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每天 </a:t>
            </a: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1-2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次。過度使用可能會造成肌肉疲勞，導致意外及身體問題。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E4EE0A6-B7E1-8AFB-A9E2-34182F74F142}"/>
              </a:ext>
            </a:extLst>
          </p:cNvPr>
          <p:cNvSpPr txBox="1"/>
          <p:nvPr/>
        </p:nvSpPr>
        <p:spPr>
          <a:xfrm>
            <a:off x="515549" y="1651954"/>
            <a:ext cx="4430649" cy="37317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2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50" dirty="0">
                <a:solidFill>
                  <a:srgbClr val="F36B2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專用應用程式 ꢀ</a:t>
            </a:r>
            <a:r>
              <a:rPr lang="en-US" sz="1950" dirty="0" err="1">
                <a:solidFill>
                  <a:srgbClr val="F36B2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SIXPAD.Health.Coach</a:t>
            </a:r>
            <a:endParaRPr sz="1950" dirty="0">
              <a:solidFill>
                <a:srgbClr val="F36B2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21CB24F-8612-A329-005E-3BBECA9EC6E5}"/>
              </a:ext>
            </a:extLst>
          </p:cNvPr>
          <p:cNvSpPr txBox="1"/>
          <p:nvPr/>
        </p:nvSpPr>
        <p:spPr>
          <a:xfrm>
            <a:off x="463772" y="2163700"/>
            <a:ext cx="4184428" cy="89800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 err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FootFit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 3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可以連接到專用的應用程式來檢查各種數據。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 err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FootFit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 3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可以連接到專用的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App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來檢查各種數據。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如需更多資訊，請參閱隨附的「</a:t>
            </a: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App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使用說明」或造訪</a:t>
            </a:r>
            <a:r>
              <a:rPr lang="en-US" altLang="zh-TW" sz="1100" dirty="0" err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Sixpad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官方網站。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4647B93-8F4B-80D6-EA38-923308BEB05B}"/>
              </a:ext>
            </a:extLst>
          </p:cNvPr>
          <p:cNvSpPr txBox="1"/>
          <p:nvPr/>
        </p:nvSpPr>
        <p:spPr>
          <a:xfrm>
            <a:off x="5122045" y="2259296"/>
            <a:ext cx="2948660" cy="5739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Q. </a:t>
            </a:r>
            <a:r>
              <a:rPr lang="zh-TW" altLang="en-US" sz="12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可以穿著襪子使用嗎？</a:t>
            </a:r>
          </a:p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A. </a:t>
            </a:r>
            <a:r>
              <a:rPr lang="zh-TW" altLang="en-US" sz="12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請赤腳使用，否則很難感受到電流刺激。</a:t>
            </a:r>
            <a:endParaRPr sz="12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1166450-54D5-782D-654E-6FE3E3E50F78}"/>
              </a:ext>
            </a:extLst>
          </p:cNvPr>
          <p:cNvSpPr txBox="1"/>
          <p:nvPr/>
        </p:nvSpPr>
        <p:spPr>
          <a:xfrm>
            <a:off x="5122045" y="3078518"/>
            <a:ext cx="2615736" cy="11887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Q </a:t>
            </a:r>
            <a:r>
              <a:rPr lang="zh-TW" altLang="en-US" sz="1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同樣的刺激程度，在左邊、右邊或使用的人的感覺是不同的。</a:t>
            </a:r>
            <a:endParaRPr lang="en-US" altLang="zh-TW" sz="11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A..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電刺激的感覺會因使用時皮膚的含水量、皮膚厚度、運動頻率和肌肉量而有所不同。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27F4918-6DC3-A077-8C5C-1AB11B587375}"/>
              </a:ext>
            </a:extLst>
          </p:cNvPr>
          <p:cNvSpPr txBox="1"/>
          <p:nvPr/>
        </p:nvSpPr>
        <p:spPr>
          <a:xfrm>
            <a:off x="2524464" y="3283508"/>
            <a:ext cx="1805940" cy="3657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4370" marR="0">
              <a:lnSpc>
                <a:spcPts val="1535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9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掃描以下代碼進入網站。</a:t>
            </a:r>
            <a:endParaRPr sz="95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613A105-EACD-758A-31BB-31882C22AE6D}"/>
              </a:ext>
            </a:extLst>
          </p:cNvPr>
          <p:cNvSpPr txBox="1"/>
          <p:nvPr/>
        </p:nvSpPr>
        <p:spPr>
          <a:xfrm>
            <a:off x="5104083" y="4464484"/>
            <a:ext cx="2307788" cy="10391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Q </a:t>
            </a:r>
            <a:r>
              <a:rPr lang="zh-TW" altLang="en-US" sz="1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我有肌肉抽筋般的疼痛</a:t>
            </a:r>
            <a:r>
              <a:rPr lang="en-US" altLang="zh-TW" sz="1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......</a:t>
            </a:r>
            <a:r>
              <a:rPr lang="zh-TW" altLang="en-US" sz="1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？</a:t>
            </a:r>
            <a:endParaRPr lang="en-US" altLang="zh-TW" sz="1100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A.. </a:t>
            </a: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使用較弱的強度級別，直到您習慣為止。不要使用，直到疼痛消退。直到疼痛減輕為止。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795082F-CACC-74C8-D0AD-3626C1A40A46}"/>
              </a:ext>
            </a:extLst>
          </p:cNvPr>
          <p:cNvSpPr txBox="1"/>
          <p:nvPr/>
        </p:nvSpPr>
        <p:spPr>
          <a:xfrm>
            <a:off x="581526" y="4543225"/>
            <a:ext cx="2387600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安裝應用程式是免費的。</a:t>
            </a:r>
            <a:endParaRPr sz="11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359AA98-A1A9-8909-C412-95A8D54804F6}"/>
              </a:ext>
            </a:extLst>
          </p:cNvPr>
          <p:cNvSpPr txBox="1"/>
          <p:nvPr/>
        </p:nvSpPr>
        <p:spPr>
          <a:xfrm>
            <a:off x="5036970" y="5641502"/>
            <a:ext cx="4200673" cy="59221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※</a:t>
            </a:r>
            <a:r>
              <a:rPr lang="zh-TW" altLang="en-US" sz="9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即使是光腳，如果皮膚乾燥，也可能難以感受到電流刺激。 為了讓您更容易感受到刺激，請嘗試以下其中一種方法：</a:t>
            </a:r>
            <a:r>
              <a:rPr lang="en-US" altLang="zh-TW" sz="9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(1) </a:t>
            </a:r>
            <a:r>
              <a:rPr lang="zh-TW" altLang="en-US" sz="9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在皮膚充分濕潤時使用，例如洗完澡後，或 </a:t>
            </a:r>
            <a:r>
              <a:rPr lang="en-US" altLang="zh-TW" sz="9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(2) </a:t>
            </a:r>
            <a:r>
              <a:rPr lang="zh-TW" altLang="en-US" sz="9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GothicNeo Light" panose="020B0503020000020004" pitchFamily="34" charset="-127"/>
              </a:rPr>
              <a:t>在腳墊兩側各放一塊擰緊的濕薄布或不含酒精的濕紙巾。</a:t>
            </a:r>
            <a:endParaRPr sz="95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GothicNeo Light" panose="020B05030200000200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22365-9E03-755F-91A7-FD8FDCEF9DF0}"/>
              </a:ext>
            </a:extLst>
          </p:cNvPr>
          <p:cNvSpPr/>
          <p:nvPr/>
        </p:nvSpPr>
        <p:spPr>
          <a:xfrm>
            <a:off x="9456420" y="1376563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使用前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73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ocument&#10;&#10;AI-generated content may be incorrect.">
            <a:extLst>
              <a:ext uri="{FF2B5EF4-FFF2-40B4-BE49-F238E27FC236}">
                <a16:creationId xmlns:a16="http://schemas.microsoft.com/office/drawing/2014/main" id="{4F2D3504-8869-14CA-64A2-9B034F095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object 1">
            <a:extLst>
              <a:ext uri="{FF2B5EF4-FFF2-40B4-BE49-F238E27FC236}">
                <a16:creationId xmlns:a16="http://schemas.microsoft.com/office/drawing/2014/main" id="{573049B5-45AD-58E8-D9B7-DE4C795B6F38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3E9786F-987A-F2A4-2795-9D68E78FA00B}"/>
              </a:ext>
            </a:extLst>
          </p:cNvPr>
          <p:cNvSpPr txBox="1"/>
          <p:nvPr/>
        </p:nvSpPr>
        <p:spPr>
          <a:xfrm>
            <a:off x="555202" y="330821"/>
            <a:ext cx="4201994" cy="5812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050" b="1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遙控器遺失或故障時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09052E2-38CF-B5F9-E8C5-B0A25A05F524}"/>
              </a:ext>
            </a:extLst>
          </p:cNvPr>
          <p:cNvSpPr txBox="1"/>
          <p:nvPr/>
        </p:nvSpPr>
        <p:spPr>
          <a:xfrm>
            <a:off x="555202" y="989381"/>
            <a:ext cx="4201994" cy="123110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63728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如果遙控器遺失或故障，請聯絡 </a:t>
            </a: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MTG 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客戶服務部。</a:t>
            </a:r>
          </a:p>
          <a:p>
            <a:pPr marL="63728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依照下列程序將新的遙控器註冊到主機上。</a:t>
            </a:r>
          </a:p>
          <a:p>
            <a:pPr marL="6372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由於遙控器在您購買時已經註冊在主機上，因此不需要進行此操作。</a:t>
            </a:r>
          </a:p>
          <a:p>
            <a:pPr marL="63728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只能將一個遙控器註冊到主機上。 如果註冊了新遙控器，然後又發現遺失的遙控器，則無法使用舊遙控器操作本機。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34E2714-EB5C-FD2C-4848-4DB3E14E663B}"/>
              </a:ext>
            </a:extLst>
          </p:cNvPr>
          <p:cNvSpPr txBox="1"/>
          <p:nvPr/>
        </p:nvSpPr>
        <p:spPr>
          <a:xfrm>
            <a:off x="11154977" y="497402"/>
            <a:ext cx="3637915" cy="153861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44704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SIXPAD.Foot.Fit.3.</a:t>
            </a:r>
          </a:p>
          <a:p>
            <a:pPr marL="0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21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（シックスパッド</a:t>
            </a:r>
            <a:r>
              <a:rPr sz="1100" spc="-308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spc="-162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.フットフィット</a:t>
            </a:r>
            <a:r>
              <a:rPr sz="1100" spc="-259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3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）</a:t>
            </a:r>
          </a:p>
          <a:p>
            <a:pPr marL="44704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SE-BZ</a:t>
            </a:r>
          </a:p>
          <a:p>
            <a:pPr marL="44704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約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1380g</a:t>
            </a:r>
            <a:r>
              <a:rPr sz="1100" spc="-352" dirty="0">
                <a:solidFill>
                  <a:srgbClr val="ED008C"/>
                </a:solidFill>
                <a:latin typeface="UDHRCB+TBUDGoStd-SuperLight"/>
                <a:cs typeface="UDHRCB+TBUDGoStd-SuperLight"/>
              </a:rPr>
              <a:t>.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（※本体のみ。乾電池は含まず）</a:t>
            </a:r>
          </a:p>
          <a:p>
            <a:pPr marL="44705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1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約360mm.×.285mm.×.82mm</a:t>
            </a:r>
          </a:p>
          <a:p>
            <a:pPr marL="44705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spc="26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■.本体：単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3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spc="-58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形アルカリ乾電池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3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本</a:t>
            </a:r>
          </a:p>
          <a:p>
            <a:pPr marL="44705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u="sng" spc="-8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■.リモコン：コイン形リチウム電池（CR1632）.1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個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BB239C6-3DBA-C22C-12E3-2C04EFFCECA1}"/>
              </a:ext>
            </a:extLst>
          </p:cNvPr>
          <p:cNvSpPr txBox="1"/>
          <p:nvPr/>
        </p:nvSpPr>
        <p:spPr>
          <a:xfrm>
            <a:off x="10011373" y="592576"/>
            <a:ext cx="571500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商品名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C2025BE-3D9C-93F7-5BBF-2BDA1EA9B2BC}"/>
              </a:ext>
            </a:extLst>
          </p:cNvPr>
          <p:cNvSpPr txBox="1"/>
          <p:nvPr/>
        </p:nvSpPr>
        <p:spPr>
          <a:xfrm>
            <a:off x="10011372" y="912070"/>
            <a:ext cx="711200" cy="68365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品番</a:t>
            </a:r>
          </a:p>
          <a:p>
            <a:pPr marL="0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質量</a:t>
            </a:r>
          </a:p>
          <a:p>
            <a:pPr marL="0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製品寸法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A7C6248-0AD2-2FA7-72C8-3AE49367DBD9}"/>
              </a:ext>
            </a:extLst>
          </p:cNvPr>
          <p:cNvSpPr txBox="1"/>
          <p:nvPr/>
        </p:nvSpPr>
        <p:spPr>
          <a:xfrm>
            <a:off x="10011094" y="1654995"/>
            <a:ext cx="711200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1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使用電池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5FE907B-2185-AEC5-E724-DF8E43D69CA2}"/>
              </a:ext>
            </a:extLst>
          </p:cNvPr>
          <p:cNvSpPr txBox="1"/>
          <p:nvPr/>
        </p:nvSpPr>
        <p:spPr>
          <a:xfrm>
            <a:off x="900746" y="2343900"/>
            <a:ext cx="3856450" cy="6880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7"/>
              </a:lnSpc>
            </a:pPr>
            <a:r>
              <a:rPr lang="zh-TW" altLang="en-US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按住裝置上的▲ 按鈕開啟裝置。</a:t>
            </a:r>
            <a:endParaRPr lang="en-US" altLang="zh-TW" b="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  <a:p>
            <a:pPr>
              <a:lnSpc>
                <a:spcPts val="2757"/>
              </a:lnSpc>
            </a:pPr>
            <a:r>
              <a:rPr lang="en-US" altLang="zh-TW" sz="1400" spc="-3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400" spc="-3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開啟電源時，裝置上的螢幕會亮起。</a:t>
            </a:r>
            <a:endParaRPr lang="zh-TW" altLang="en-US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2150002-1D59-758E-08B7-3E94956420EC}"/>
              </a:ext>
            </a:extLst>
          </p:cNvPr>
          <p:cNvSpPr txBox="1"/>
          <p:nvPr/>
        </p:nvSpPr>
        <p:spPr>
          <a:xfrm>
            <a:off x="10011373" y="1974489"/>
            <a:ext cx="761492" cy="438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推奨使用.</a:t>
            </a: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環境温度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848803F-4FEC-7661-2A91-C341B3511E01}"/>
              </a:ext>
            </a:extLst>
          </p:cNvPr>
          <p:cNvSpPr txBox="1"/>
          <p:nvPr/>
        </p:nvSpPr>
        <p:spPr>
          <a:xfrm>
            <a:off x="11199682" y="2076292"/>
            <a:ext cx="906780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15</a:t>
            </a:r>
            <a:r>
              <a:rPr sz="1100" spc="-33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～</a:t>
            </a:r>
            <a:r>
              <a:rPr sz="1100" spc="-33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35℃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3650F34-E17B-D1F0-F537-C662846247B7}"/>
              </a:ext>
            </a:extLst>
          </p:cNvPr>
          <p:cNvSpPr txBox="1"/>
          <p:nvPr/>
        </p:nvSpPr>
        <p:spPr>
          <a:xfrm>
            <a:off x="11199682" y="2376926"/>
            <a:ext cx="3910330" cy="6920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84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■..本体：ABS</a:t>
            </a:r>
            <a:r>
              <a:rPr sz="1100" spc="-124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spc="-82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樹脂、ポリカーボネート、熱可塑性エラスト</a:t>
            </a:r>
          </a:p>
          <a:p>
            <a:pPr marL="183007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15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マー、合成ゴム（EPDM）、PET、金属（リン青銅）</a:t>
            </a:r>
          </a:p>
          <a:p>
            <a:pPr marL="0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-95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■.リモコン：ABS</a:t>
            </a:r>
            <a:r>
              <a:rPr sz="1100" spc="-138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spc="-101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樹脂、金属（リン青銅）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B91A9FC-0EF3-C961-2101-D18936428C71}"/>
              </a:ext>
            </a:extLst>
          </p:cNvPr>
          <p:cNvSpPr txBox="1"/>
          <p:nvPr/>
        </p:nvSpPr>
        <p:spPr>
          <a:xfrm>
            <a:off x="10011373" y="2687937"/>
            <a:ext cx="431800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材質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7B7A9424-72C3-309E-240A-553CE2F286FA}"/>
              </a:ext>
            </a:extLst>
          </p:cNvPr>
          <p:cNvSpPr txBox="1"/>
          <p:nvPr/>
        </p:nvSpPr>
        <p:spPr>
          <a:xfrm>
            <a:off x="900745" y="3207666"/>
            <a:ext cx="3752279" cy="143629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按住遙控器上的▲ 按鈕至少 </a:t>
            </a:r>
            <a:r>
              <a:rPr lang="en-US" altLang="zh-TW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2 </a:t>
            </a:r>
            <a:r>
              <a:rPr lang="zh-TW" altLang="en-US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秒鐘。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-.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螢幕上的所有圖示會亮起約 </a:t>
            </a: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5 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秒鐘，以完成註冊。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按住遙控器上的▼ 按鈕，確認電源已關閉。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- .</a:t>
            </a:r>
            <a:r>
              <a:rPr lang="zh-TW" altLang="en-US" sz="14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註冊遙控器時，請勿將腳底（或小腿）放在腳墊上。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E2014AE5-5727-D0C6-E48B-CFE08A088DE3}"/>
              </a:ext>
            </a:extLst>
          </p:cNvPr>
          <p:cNvSpPr txBox="1"/>
          <p:nvPr/>
        </p:nvSpPr>
        <p:spPr>
          <a:xfrm>
            <a:off x="11199683" y="3024436"/>
            <a:ext cx="2577592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.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専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spc="-163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用マット：熱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可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塑</a:t>
            </a:r>
            <a:r>
              <a:rPr sz="1100" spc="-27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spc="-11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性エラストマー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3509E44-8829-EE2B-A7AD-DF1334818DDC}"/>
              </a:ext>
            </a:extLst>
          </p:cNvPr>
          <p:cNvSpPr txBox="1"/>
          <p:nvPr/>
        </p:nvSpPr>
        <p:spPr>
          <a:xfrm>
            <a:off x="11199660" y="3236221"/>
            <a:ext cx="4172407" cy="133583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2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</a:t>
            </a:r>
            <a:r>
              <a:rPr sz="1050" spc="-105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同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.</a:t>
            </a:r>
            <a:r>
              <a:rPr sz="1100" spc="374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050" spc="-139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梱品：本体（1）、リモコン（お試し用電池セット済）（1）</a:t>
            </a:r>
          </a:p>
          <a:p>
            <a:pPr marL="0" marR="0">
              <a:lnSpc>
                <a:spcPts val="1703"/>
              </a:lnSpc>
              <a:spcBef>
                <a:spcPts val="0"/>
              </a:spcBef>
              <a:spcAft>
                <a:spcPts val="0"/>
              </a:spcAft>
            </a:pPr>
            <a:r>
              <a:rPr sz="1100" spc="-276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■.付.</a:t>
            </a:r>
            <a:r>
              <a:rPr sz="1100" spc="705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spc="-104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属品：専用マット（1）、取扱説明書（保証書付き）</a:t>
            </a:r>
          </a:p>
          <a:p>
            <a:pPr marL="136401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25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（1）、お試し用電池（単3形アルカリ乾電池）（3）、お</a:t>
            </a:r>
          </a:p>
          <a:p>
            <a:pPr marL="189487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u="sng" spc="-107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試し用電池（コイン形リチウム電池（CR1632））（1）</a:t>
            </a:r>
          </a:p>
          <a:p>
            <a:pPr marL="54" marR="0">
              <a:lnSpc>
                <a:spcPts val="1666"/>
              </a:lnSpc>
              <a:spcBef>
                <a:spcPts val="0"/>
              </a:spcBef>
              <a:spcAft>
                <a:spcPts val="0"/>
              </a:spcAft>
            </a:pPr>
            <a:r>
              <a:rPr sz="1100" spc="-88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■..バージョン：</a:t>
            </a:r>
            <a:r>
              <a:rPr sz="1100" spc="-198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Bluetooth.Low.Energy.Ver5</a:t>
            </a:r>
            <a:r>
              <a:rPr sz="1100" dirty="0">
                <a:solidFill>
                  <a:srgbClr val="221E1F"/>
                </a:solidFill>
                <a:latin typeface="KIKKCM+TBUDGoStd-SuperLight"/>
                <a:cs typeface="KIKKCM+TBUDGoStd-SuperLight"/>
              </a:rPr>
              <a:t>.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1</a:t>
            </a:r>
          </a:p>
          <a:p>
            <a:pPr marL="54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19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■.通信方式：2</a:t>
            </a:r>
            <a:r>
              <a:rPr sz="1100" dirty="0">
                <a:solidFill>
                  <a:srgbClr val="221E1F"/>
                </a:solidFill>
                <a:latin typeface="KIKKCM+TBUDGoStd-SuperLight"/>
                <a:cs typeface="KIKKCM+TBUDGoStd-SuperLight"/>
              </a:rPr>
              <a:t>.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4GHz.band.FH-SS</a:t>
            </a: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C6EBC9C-C0BD-0FF0-FEB4-B990C0AE75E1}"/>
              </a:ext>
            </a:extLst>
          </p:cNvPr>
          <p:cNvSpPr txBox="1"/>
          <p:nvPr/>
        </p:nvSpPr>
        <p:spPr>
          <a:xfrm>
            <a:off x="10119662" y="3560046"/>
            <a:ext cx="1130300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同梱品／付属品</a:t>
            </a: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499208B8-52FB-B667-B1A0-31F835534DCF}"/>
              </a:ext>
            </a:extLst>
          </p:cNvPr>
          <p:cNvSpPr txBox="1"/>
          <p:nvPr/>
        </p:nvSpPr>
        <p:spPr>
          <a:xfrm>
            <a:off x="10119694" y="4527670"/>
            <a:ext cx="891413" cy="90354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Bluetooth</a:t>
            </a:r>
          </a:p>
          <a:p>
            <a:pPr marL="0" marR="0">
              <a:lnSpc>
                <a:spcPts val="1750"/>
              </a:lnSpc>
              <a:spcBef>
                <a:spcPts val="3264"/>
              </a:spcBef>
              <a:spcAft>
                <a:spcPts val="0"/>
              </a:spcAft>
            </a:pP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製造元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139A0CA-7FA2-984A-ADA2-27B59489CF72}"/>
              </a:ext>
            </a:extLst>
          </p:cNvPr>
          <p:cNvSpPr txBox="1"/>
          <p:nvPr/>
        </p:nvSpPr>
        <p:spPr>
          <a:xfrm>
            <a:off x="11199715" y="4527531"/>
            <a:ext cx="3721734" cy="6920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73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■..対応プロファイル：</a:t>
            </a:r>
            <a:r>
              <a:rPr sz="1100" spc="-198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Device.</a:t>
            </a:r>
            <a:r>
              <a:rPr sz="1100" spc="-14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Information.</a:t>
            </a:r>
            <a:r>
              <a:rPr sz="1100" spc="-144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Service.</a:t>
            </a:r>
          </a:p>
          <a:p>
            <a:pPr marL="189993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-13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/.Battery.Service（標準規格）</a:t>
            </a:r>
          </a:p>
          <a:p>
            <a:pPr marL="0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29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■.通信距離：約10m</a:t>
            </a: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8AAB4B15-2C28-05FF-AD85-928DED9BDF60}"/>
              </a:ext>
            </a:extLst>
          </p:cNvPr>
          <p:cNvSpPr txBox="1"/>
          <p:nvPr/>
        </p:nvSpPr>
        <p:spPr>
          <a:xfrm>
            <a:off x="11199715" y="5170849"/>
            <a:ext cx="2591562" cy="260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u="sng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株式会社</a:t>
            </a:r>
            <a:r>
              <a:rPr sz="1100" spc="-137" dirty="0">
                <a:solidFill>
                  <a:srgbClr val="221E1F"/>
                </a:solidFill>
                <a:latin typeface="Times New Roman"/>
                <a:cs typeface="Times New Roman"/>
              </a:rPr>
              <a:t> </a:t>
            </a:r>
            <a:r>
              <a:rPr sz="1100" u="sng" spc="-41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MTG（日本）ꢀ原産国：中国</a:t>
            </a: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1BF38E6-2F5B-AE44-58C9-BF107A2449F5}"/>
              </a:ext>
            </a:extLst>
          </p:cNvPr>
          <p:cNvSpPr txBox="1"/>
          <p:nvPr/>
        </p:nvSpPr>
        <p:spPr>
          <a:xfrm>
            <a:off x="10083652" y="5385149"/>
            <a:ext cx="4863084" cy="4761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100" spc="-21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※..本品の性能向上のため、仕様の一部を予告無く変更する場合があります</a:t>
            </a:r>
          </a:p>
          <a:p>
            <a:pPr marL="188595" marR="0">
              <a:lnSpc>
                <a:spcPts val="1699"/>
              </a:lnSpc>
              <a:spcBef>
                <a:spcPts val="0"/>
              </a:spcBef>
              <a:spcAft>
                <a:spcPts val="0"/>
              </a:spcAft>
            </a:pPr>
            <a:r>
              <a:rPr sz="1100" spc="-43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のでご了承ください。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1797050-881A-3BAC-EA2E-D9ED187CA044}"/>
              </a:ext>
            </a:extLst>
          </p:cNvPr>
          <p:cNvSpPr txBox="1"/>
          <p:nvPr/>
        </p:nvSpPr>
        <p:spPr>
          <a:xfrm>
            <a:off x="5058012" y="330821"/>
            <a:ext cx="2083826" cy="5829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050" b="1" spc="-6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主要規格</a:t>
            </a:r>
          </a:p>
        </p:txBody>
      </p:sp>
    </p:spTree>
    <p:extLst>
      <p:ext uri="{BB962C8B-B14F-4D97-AF65-F5344CB8AC3E}">
        <p14:creationId xmlns:p14="http://schemas.microsoft.com/office/powerpoint/2010/main" val="981732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ge of a book&#10;&#10;AI-generated content may be incorrect.">
            <a:extLst>
              <a:ext uri="{FF2B5EF4-FFF2-40B4-BE49-F238E27FC236}">
                <a16:creationId xmlns:a16="http://schemas.microsoft.com/office/drawing/2014/main" id="{543E0442-A7C6-34FD-BE30-B48E4D3C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7D91BC75-B132-7BB0-E7D7-FC0F364437C2}"/>
              </a:ext>
            </a:extLst>
          </p:cNvPr>
          <p:cNvSpPr txBox="1"/>
          <p:nvPr/>
        </p:nvSpPr>
        <p:spPr>
          <a:xfrm>
            <a:off x="558134" y="328882"/>
            <a:ext cx="4006246" cy="5829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保固及售後服務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AEB4090-B52A-FC70-40E1-BA46E666A9C8}"/>
              </a:ext>
            </a:extLst>
          </p:cNvPr>
          <p:cNvSpPr txBox="1"/>
          <p:nvPr/>
        </p:nvSpPr>
        <p:spPr>
          <a:xfrm>
            <a:off x="558134" y="1027744"/>
            <a:ext cx="4394866" cy="500104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保固卡可在本手冊封底找到。</a:t>
            </a:r>
            <a:endParaRPr lang="en-US" altLang="zh-TW" sz="1100" spc="-4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100" spc="-4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保固資訊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請務必記下購買日期、經銷商名稱等，並仔細閱讀內容後，再保留保固卡。請仔細閱讀內容並妥善保存。</a:t>
            </a:r>
            <a:endParaRPr lang="en-US" altLang="zh-TW" sz="1100" spc="-4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保固期間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保固期為自購買日起一年。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※</a:t>
            </a: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如在使用過程中發生任何異常，請聯絡您的經銷商或 </a:t>
            </a:r>
            <a:r>
              <a:rPr lang="en-US" altLang="zh-TW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MTG </a:t>
            </a: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客戶服務部。</a:t>
            </a:r>
            <a:endParaRPr lang="en-US" altLang="zh-TW" sz="1100" spc="-4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維修用性能零件的最短保留期限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本產品維修用性能零件的最短保留期限為停產後五年。維修性能零件是維護產品功能所必需的零件。</a:t>
            </a:r>
            <a:endParaRPr lang="en-US" altLang="zh-TW" sz="1100" spc="-4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申請維修時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1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●　</a:t>
            </a:r>
            <a:r>
              <a:rPr lang="zh-TW" altLang="en-US" sz="11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在保固期間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自購買日起一年內，將根據保固卡上的內容免費進行維修。。請向您購買產品的經銷商或 </a:t>
            </a:r>
            <a:r>
              <a:rPr lang="en-US" altLang="zh-TW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MTG </a:t>
            </a: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客戶服務中心有限公司出示保修卡。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1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●　</a:t>
            </a:r>
            <a:r>
              <a:rPr lang="zh-TW" altLang="en-US" sz="1100" b="1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如果保固期（一年）已過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保固期過後如需維修，請聯絡您的經銷商或 </a:t>
            </a:r>
            <a:r>
              <a:rPr lang="en-US" altLang="zh-TW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MTG </a:t>
            </a:r>
            <a:r>
              <a:rPr lang="zh-TW" altLang="en-US" sz="11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客戶服務中心。維修將應客戶要求有償進行。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E7442F1-DBF7-1580-F4EC-C8A796960D1C}"/>
              </a:ext>
            </a:extLst>
          </p:cNvPr>
          <p:cNvSpPr txBox="1"/>
          <p:nvPr/>
        </p:nvSpPr>
        <p:spPr>
          <a:xfrm>
            <a:off x="5081079" y="1012326"/>
            <a:ext cx="4329621" cy="57454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1.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在保固期內，若產品在正常使用下，依照操作說明書的注意事項發生故障，將免費進行維修（不含配件）。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(a)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若要申請免費維修，請攜帶並向您購買產品的經銷商出示產品和保固卡。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(b)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如果無法在購買產品的經銷商處申請免費維修，請聯絡 </a:t>
            </a: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MTG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客戶服務部。</a:t>
            </a:r>
          </a:p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2.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在下列情況下，即使在保固期內，也將收取維修費用。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(a)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不正確使用、不當維修、拆解或修改所造成的故障或損壞。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(b)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購買後因運輸或掉落造成的故障或損壞。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(c)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因火災、地震、水災、雷擊、其他自然災害、污染等造成的故障或損壞。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(d)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安裝於車輛、船舶等造成的故障或損壞。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(e)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未出示保修卡者。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(f)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保固卡上未記載購買日期、顧客姓名或經銷商名稱，或經改寫。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(g)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以使用說明書中未描述的方式使用產品時發生故障或損壞。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(h)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因使用後疏於保養而導致故障或損壞。</a:t>
            </a:r>
          </a:p>
          <a:p>
            <a:pPr marL="11430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</a:t>
            </a:r>
            <a:r>
              <a:rPr lang="en-US" altLang="zh-TW" sz="1100" spc="31" dirty="0" err="1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i</a:t>
            </a: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)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在戶外使用本產品時發生故障或損壞 </a:t>
            </a: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(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例如：專業用途</a:t>
            </a: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)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。</a:t>
            </a:r>
          </a:p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3.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保固僅在購買的國家</a:t>
            </a: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/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地區有效。</a:t>
            </a:r>
          </a:p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4. 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保固卡恕不補發，請妥善保管。</a:t>
            </a:r>
          </a:p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※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客戶在保固卡上提供的個人資訊（姓名、地址、電話號碼）可能會用於保固期間的服務活動及後續的安全檢查。</a:t>
            </a:r>
          </a:p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※</a:t>
            </a:r>
            <a:r>
              <a:rPr lang="zh-TW" altLang="en-US" sz="1100" spc="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本保修保證在規定的條件和期限內免費維修。因此，本保固並不保證發出保固者（保固責任人）或任何其他業務經營者不對本產品或其內容物所造成的損害負責。</a:t>
            </a:r>
          </a:p>
          <a:p>
            <a:pPr marL="0" marR="0">
              <a:lnSpc>
                <a:spcPts val="1784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100" spc="3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WBFQR+TBUDGoStd-Regular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DA55A79-9AA2-DC0B-5EC1-729477F27517}"/>
              </a:ext>
            </a:extLst>
          </p:cNvPr>
          <p:cNvSpPr txBox="1"/>
          <p:nvPr/>
        </p:nvSpPr>
        <p:spPr>
          <a:xfrm>
            <a:off x="5067299" y="329220"/>
            <a:ext cx="3036751" cy="5829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免費維修規範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015FF3-C01F-1E15-534A-7A722093A990}"/>
              </a:ext>
            </a:extLst>
          </p:cNvPr>
          <p:cNvSpPr/>
          <p:nvPr/>
        </p:nvSpPr>
        <p:spPr>
          <a:xfrm>
            <a:off x="9456420" y="4978409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必要之時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5245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il&#10;&#10;AI-generated content may be incorrect.">
            <a:extLst>
              <a:ext uri="{FF2B5EF4-FFF2-40B4-BE49-F238E27FC236}">
                <a16:creationId xmlns:a16="http://schemas.microsoft.com/office/drawing/2014/main" id="{552BBAD2-F3D0-4631-A484-D69644B9A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AI-generated content may be incorrect.">
            <a:extLst>
              <a:ext uri="{FF2B5EF4-FFF2-40B4-BE49-F238E27FC236}">
                <a16:creationId xmlns:a16="http://schemas.microsoft.com/office/drawing/2014/main" id="{16AC1293-DA34-D942-EE53-E16DDAA8B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18" name="object 17">
            <a:extLst>
              <a:ext uri="{FF2B5EF4-FFF2-40B4-BE49-F238E27FC236}">
                <a16:creationId xmlns:a16="http://schemas.microsoft.com/office/drawing/2014/main" id="{48E05408-BF9F-A9BC-1506-291046148EC0}"/>
              </a:ext>
            </a:extLst>
          </p:cNvPr>
          <p:cNvSpPr txBox="1"/>
          <p:nvPr/>
        </p:nvSpPr>
        <p:spPr>
          <a:xfrm>
            <a:off x="579419" y="338696"/>
            <a:ext cx="2552401" cy="57502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安全預防措施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19199BF-F77B-391E-515F-C90CE0E2E21F}"/>
              </a:ext>
            </a:extLst>
          </p:cNvPr>
          <p:cNvSpPr txBox="1"/>
          <p:nvPr/>
        </p:nvSpPr>
        <p:spPr>
          <a:xfrm>
            <a:off x="5067427" y="965450"/>
            <a:ext cx="2959100" cy="32092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使用者注意事項。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D4102DF3-695A-7BB1-FF4C-B2106F0AF295}"/>
              </a:ext>
            </a:extLst>
          </p:cNvPr>
          <p:cNvSpPr txBox="1"/>
          <p:nvPr/>
        </p:nvSpPr>
        <p:spPr>
          <a:xfrm>
            <a:off x="498998" y="1022278"/>
            <a:ext cx="4307894" cy="4363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6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使用本產品前，請務必仔細閱讀本 「安全注意事項」，並確保正確、安全地使用本產品。</a:t>
            </a: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09AB856-BA6F-CE23-D5A9-80E753077134}"/>
              </a:ext>
            </a:extLst>
          </p:cNvPr>
          <p:cNvSpPr txBox="1"/>
          <p:nvPr/>
        </p:nvSpPr>
        <p:spPr>
          <a:xfrm>
            <a:off x="6477127" y="1322037"/>
            <a:ext cx="1549400" cy="215123"/>
          </a:xfrm>
          <a:prstGeom prst="rect">
            <a:avLst/>
          </a:prstGeom>
          <a:solidFill>
            <a:srgbClr val="EF5F0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6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spc="-16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不該一起使用的人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FAB3B87C-6039-466E-00A6-00BF39D2B06A}"/>
              </a:ext>
            </a:extLst>
          </p:cNvPr>
          <p:cNvSpPr txBox="1"/>
          <p:nvPr/>
        </p:nvSpPr>
        <p:spPr>
          <a:xfrm>
            <a:off x="604279" y="1462131"/>
            <a:ext cx="4286490" cy="89902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此處列出的預防措施旨在防止您或他人受到傷害和財物損壞。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為了防止您和他人受到傷害和財物損壞，並確保正確安全地使用本產品，請遵守下列注意事項。 </a:t>
            </a:r>
            <a:endParaRPr lang="en-US" altLang="zh-TW" sz="1100" spc="-3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3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錯誤使用本產品可能造成的傷害或損害程度，依下列指標分類。</a:t>
            </a: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821C2E2-1D6E-AA58-880C-2146B124ABD5}"/>
              </a:ext>
            </a:extLst>
          </p:cNvPr>
          <p:cNvSpPr txBox="1"/>
          <p:nvPr/>
        </p:nvSpPr>
        <p:spPr>
          <a:xfrm>
            <a:off x="6131398" y="1615727"/>
            <a:ext cx="3045461" cy="4114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34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切勿與下列醫療電氣設備同時使用。</a:t>
            </a:r>
            <a:endParaRPr lang="en-US" altLang="zh-TW" sz="1000" b="1" spc="-5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JNVHJI+TBUDGoStd-Bold"/>
            </a:endParaRPr>
          </a:p>
          <a:p>
            <a:pPr>
              <a:lnSpc>
                <a:spcPts val="1634"/>
              </a:lnSpc>
            </a:pPr>
            <a:r>
              <a:rPr lang="zh-TW" altLang="en-US" sz="1000" spc="-3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醫療電氣設備的意外或故障可能導致嚴重的身體傷害。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9F28342D-54A1-294F-349D-26A6AFEE967D}"/>
              </a:ext>
            </a:extLst>
          </p:cNvPr>
          <p:cNvSpPr txBox="1"/>
          <p:nvPr/>
        </p:nvSpPr>
        <p:spPr>
          <a:xfrm>
            <a:off x="5568938" y="2025960"/>
            <a:ext cx="3523109" cy="7988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0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植入體內的醫療電子裝置，例如心律調整器。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0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用於維持生命的醫療電氣設備，如人工心肺。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000" spc="-2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可穿戴的醫療電氣設備，例如心電圖。</a:t>
            </a:r>
            <a:endParaRPr lang="en-US" altLang="zh-TW" sz="1000" spc="-29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>
              <a:lnSpc>
                <a:spcPts val="1591"/>
              </a:lnSpc>
            </a:pPr>
            <a:r>
              <a:rPr lang="zh-TW" altLang="en-US" sz="10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屬於上述類別的人也不應觸摸使用產品的人的腿部。</a:t>
            </a: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09EFC1B3-F12A-4BA9-F1A2-48E8917E8D29}"/>
              </a:ext>
            </a:extLst>
          </p:cNvPr>
          <p:cNvSpPr txBox="1"/>
          <p:nvPr/>
        </p:nvSpPr>
        <p:spPr>
          <a:xfrm>
            <a:off x="1291601" y="2585012"/>
            <a:ext cx="3515291" cy="3657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表示如果產品使用不當，會有「迫在眉睫的死亡或重傷危險」。</a:t>
            </a: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0F61338B-2E28-331D-2AA1-C50903B99ADA}"/>
              </a:ext>
            </a:extLst>
          </p:cNvPr>
          <p:cNvSpPr txBox="1"/>
          <p:nvPr/>
        </p:nvSpPr>
        <p:spPr>
          <a:xfrm>
            <a:off x="6130890" y="2949508"/>
            <a:ext cx="2108200" cy="215123"/>
          </a:xfrm>
          <a:prstGeom prst="rect">
            <a:avLst/>
          </a:prstGeom>
          <a:solidFill>
            <a:srgbClr val="EF5F0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6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不應放置在本產品附近的裝置。</a:t>
            </a: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145FB13-8BC7-DACC-E231-A9777D34CC7E}"/>
              </a:ext>
            </a:extLst>
          </p:cNvPr>
          <p:cNvSpPr txBox="1"/>
          <p:nvPr/>
        </p:nvSpPr>
        <p:spPr>
          <a:xfrm>
            <a:off x="1274409" y="3184374"/>
            <a:ext cx="3372076" cy="3657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53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如果濫用，則表示「有導致死亡或嚴重傷害的潛在危險」。</a:t>
            </a: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6EB9C1AA-81D6-C0A4-52C3-AA2513290444}"/>
              </a:ext>
            </a:extLst>
          </p:cNvPr>
          <p:cNvSpPr txBox="1"/>
          <p:nvPr/>
        </p:nvSpPr>
        <p:spPr>
          <a:xfrm>
            <a:off x="5559898" y="3604389"/>
            <a:ext cx="3616961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3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000" spc="-3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請讓本產品遠離植入醫療電器裝置（如心律調整器）者的身體部位</a:t>
            </a:r>
            <a:r>
              <a:rPr lang="en-US" altLang="zh-TW" sz="1000" spc="-3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(</a:t>
            </a:r>
            <a:r>
              <a:rPr lang="zh-TW" altLang="en-US" sz="1000" spc="-3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請將本產品與植入部位保持至少 </a:t>
            </a:r>
            <a:r>
              <a:rPr lang="en-US" altLang="zh-TW" sz="1000" spc="-3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22 </a:t>
            </a:r>
            <a:r>
              <a:rPr lang="zh-TW" altLang="en-US" sz="1000" spc="-3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公分的距離） 。</a:t>
            </a: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0A8432E8-A821-9057-5DED-53C6FB2432A3}"/>
              </a:ext>
            </a:extLst>
          </p:cNvPr>
          <p:cNvSpPr txBox="1"/>
          <p:nvPr/>
        </p:nvSpPr>
        <p:spPr>
          <a:xfrm>
            <a:off x="1279897" y="3735216"/>
            <a:ext cx="3515291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6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若使用不當，可能會造成「輕微的人身傷害或財產損害（房屋、家庭用品和寵物）」。</a:t>
            </a: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705E28A-C429-B51B-E9F1-993B04D2A6C8}"/>
              </a:ext>
            </a:extLst>
          </p:cNvPr>
          <p:cNvSpPr txBox="1"/>
          <p:nvPr/>
        </p:nvSpPr>
        <p:spPr>
          <a:xfrm>
            <a:off x="6410290" y="4292081"/>
            <a:ext cx="1549400" cy="215123"/>
          </a:xfrm>
          <a:prstGeom prst="rect">
            <a:avLst/>
          </a:prstGeom>
          <a:solidFill>
            <a:srgbClr val="EF5F00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6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spc="-16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哪些人不應該使用</a:t>
            </a: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A280BA62-55D5-C042-A1F5-2D22D11E80E5}"/>
              </a:ext>
            </a:extLst>
          </p:cNvPr>
          <p:cNvSpPr txBox="1"/>
          <p:nvPr/>
        </p:nvSpPr>
        <p:spPr>
          <a:xfrm>
            <a:off x="540000" y="4472844"/>
            <a:ext cx="3784600" cy="20550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以下圖形符號解釋了您應該觀察的內容。</a:t>
            </a: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CDC642DD-4CA2-6246-44D6-5E8B4705111C}"/>
              </a:ext>
            </a:extLst>
          </p:cNvPr>
          <p:cNvSpPr txBox="1"/>
          <p:nvPr/>
        </p:nvSpPr>
        <p:spPr>
          <a:xfrm>
            <a:off x="6149178" y="4513031"/>
            <a:ext cx="2438400" cy="41190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如果您有以下情況，請勿使用</a:t>
            </a:r>
            <a:br>
              <a:rPr lang="en-US" altLang="zh-TW" sz="1000" b="1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</a:br>
            <a:r>
              <a:rPr lang="zh-TW" altLang="en-US" sz="1000" spc="-12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可能導致意外事故和皮膚</a:t>
            </a:r>
            <a:r>
              <a:rPr lang="en-US" altLang="zh-TW" sz="1000" spc="-12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/</a:t>
            </a:r>
            <a:r>
              <a:rPr lang="zh-TW" altLang="en-US" sz="1000" spc="-12" dirty="0">
                <a:solidFill>
                  <a:srgbClr val="221E1F"/>
                </a:solidFill>
                <a:latin typeface="UDHRCB+TBUDGoStd-SuperLight"/>
                <a:cs typeface="UDHRCB+TBUDGoStd-SuperLight"/>
              </a:rPr>
              <a:t>身體問題。</a:t>
            </a: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1D58C02D-2242-4AEC-3FA5-465E11F08D2A}"/>
              </a:ext>
            </a:extLst>
          </p:cNvPr>
          <p:cNvSpPr txBox="1"/>
          <p:nvPr/>
        </p:nvSpPr>
        <p:spPr>
          <a:xfrm>
            <a:off x="5559898" y="4926376"/>
            <a:ext cx="3087370" cy="15544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患有或懷疑患有心臟病的人。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(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例如：心臟感到疼痛、心悸或其他不適）。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醫生禁止其運動或使用 </a:t>
            </a: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EMS 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設備的人士。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患有靜脈血栓或懷疑患有靜脈血栓的人士。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腿部有螺栓或其他金屬植入物的人士。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使用部位（腳或小腿）有疤痕者。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孕婦或剛分娩的婦女。</a:t>
            </a:r>
            <a:endParaRPr lang="en-US" altLang="zh-TW" sz="1000" spc="-4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小孩、無法自行瞭解操作說明書內容的人。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曾經飲酒的人士ꢀ</a:t>
            </a:r>
            <a:r>
              <a:rPr lang="en-US" altLang="zh-TW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發燒（</a:t>
            </a:r>
            <a:r>
              <a:rPr lang="en-US" altLang="zh-TW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38°C </a:t>
            </a:r>
            <a:r>
              <a:rPr lang="zh-TW" altLang="en-US" sz="1000" spc="-2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以上）的人士。</a:t>
            </a: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ACF7529-FB99-9586-175E-D7233D7749CD}"/>
              </a:ext>
            </a:extLst>
          </p:cNvPr>
          <p:cNvSpPr txBox="1"/>
          <p:nvPr/>
        </p:nvSpPr>
        <p:spPr>
          <a:xfrm>
            <a:off x="828000" y="4722635"/>
            <a:ext cx="2819400" cy="640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1"/>
              </a:lnSpc>
            </a:pPr>
            <a:r>
              <a:rPr lang="zh-TW" altLang="en-US" sz="1000" spc="-4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這告訴您該行為是被禁止的。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這告訴您有值得注意的內容。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這是一種通知，告訴您有強迫或指示要採取行動。</a:t>
            </a: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F77ADA8D-5F0B-E53A-466D-FB8F763EDAF4}"/>
              </a:ext>
            </a:extLst>
          </p:cNvPr>
          <p:cNvSpPr txBox="1"/>
          <p:nvPr/>
        </p:nvSpPr>
        <p:spPr>
          <a:xfrm>
            <a:off x="538730" y="5884070"/>
            <a:ext cx="4268162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6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客戶的故意或疏忽行為，如火災、地震、暴動或恐怖主義行為或其他事項、誤使用或其他異常狀況所造成的損害，本公司概不負責。</a:t>
            </a:r>
          </a:p>
        </p:txBody>
      </p:sp>
    </p:spTree>
    <p:extLst>
      <p:ext uri="{BB962C8B-B14F-4D97-AF65-F5344CB8AC3E}">
        <p14:creationId xmlns:p14="http://schemas.microsoft.com/office/powerpoint/2010/main" val="121835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E96529F-E7F3-B2A2-E27F-0D124E8E3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</p:spPr>
      </p:pic>
      <p:sp>
        <p:nvSpPr>
          <p:cNvPr id="10" name="object 9">
            <a:extLst>
              <a:ext uri="{FF2B5EF4-FFF2-40B4-BE49-F238E27FC236}">
                <a16:creationId xmlns:a16="http://schemas.microsoft.com/office/drawing/2014/main" id="{26566B72-2D98-30B8-B7D8-CF1EF95E5540}"/>
              </a:ext>
            </a:extLst>
          </p:cNvPr>
          <p:cNvSpPr txBox="1"/>
          <p:nvPr/>
        </p:nvSpPr>
        <p:spPr>
          <a:xfrm>
            <a:off x="5086801" y="988951"/>
            <a:ext cx="2743200" cy="3256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使用注意事項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F07E591-B1CF-BEDC-1E37-E8003A14D86B}"/>
              </a:ext>
            </a:extLst>
          </p:cNvPr>
          <p:cNvSpPr txBox="1"/>
          <p:nvPr/>
        </p:nvSpPr>
        <p:spPr>
          <a:xfrm>
            <a:off x="1843797" y="1321530"/>
            <a:ext cx="1699503" cy="215123"/>
          </a:xfrm>
          <a:prstGeom prst="rect">
            <a:avLst/>
          </a:prstGeom>
          <a:solidFill>
            <a:srgbClr val="EF5F00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 algn="ctr">
              <a:lnSpc>
                <a:spcPts val="186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應諮詢醫生的人士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F9A431F-A635-83BE-E6CE-1101475D1963}"/>
              </a:ext>
            </a:extLst>
          </p:cNvPr>
          <p:cNvSpPr txBox="1"/>
          <p:nvPr/>
        </p:nvSpPr>
        <p:spPr>
          <a:xfrm>
            <a:off x="6153170" y="1492667"/>
            <a:ext cx="2692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使用前請遵守下列注意事項。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F9DB76C-9972-0259-D58B-29FCC83FC5AA}"/>
              </a:ext>
            </a:extLst>
          </p:cNvPr>
          <p:cNvSpPr txBox="1"/>
          <p:nvPr/>
        </p:nvSpPr>
        <p:spPr>
          <a:xfrm>
            <a:off x="1531768" y="1569232"/>
            <a:ext cx="3207872" cy="30777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如果您有下列情況，使用本產品前請務必先諮詢醫生。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有發生意外或皮膚</a:t>
            </a:r>
            <a:r>
              <a:rPr lang="en-US" altLang="zh-TW" sz="1000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/</a:t>
            </a:r>
            <a:r>
              <a:rPr lang="zh-TW" altLang="en-US" sz="1000" spc="-2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身體問題的風險。</a:t>
            </a: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11A6617-4ADF-5FF9-0145-0007CF436160}"/>
              </a:ext>
            </a:extLst>
          </p:cNvPr>
          <p:cNvSpPr txBox="1"/>
          <p:nvPr/>
        </p:nvSpPr>
        <p:spPr>
          <a:xfrm>
            <a:off x="5587845" y="1723119"/>
            <a:ext cx="3625368" cy="30175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主機</a:t>
            </a: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遙控器上的電池蓋、乾電池</a:t>
            </a: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鈕扣電池和絕緣片請放在兒童接觸不到的地方。有誤食的危險。 如果吞食，請立即就醫。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請將本產品置於孩童接觸不到的地方。有受傷或燒傷的危險。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使用時請勿用手觸摸機器表面的腳墊（橡膠部分）。強烈刺激可能會導致意外或身體問題。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請勿拆解、改裝或維修本機，否則可能會導致意外或傷害。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請勿掉落、碰撞或以其他方式衝擊本產品。繼續使用可能會導致意外或傷害。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請勿讓金屬物品接觸腳墊。 有觸電的危險。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請勿用濕手打開主機或遙控器的電池蓋和接觸乾電池 </a:t>
            </a: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 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鈕扣電池或更換電池。 有觸電或燒傷的危險。</a:t>
            </a:r>
          </a:p>
          <a:p>
            <a:pPr marL="1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8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請勿與其他電器或美容設備同時使用。</a:t>
            </a: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9285885-870A-876B-8EE5-A5093DACE27A}"/>
              </a:ext>
            </a:extLst>
          </p:cNvPr>
          <p:cNvSpPr txBox="1"/>
          <p:nvPr/>
        </p:nvSpPr>
        <p:spPr>
          <a:xfrm>
            <a:off x="1020541" y="1935154"/>
            <a:ext cx="3625368" cy="246221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患有惡性腫瘤的人士ꢀ </a:t>
            </a: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有心臟病史的人士。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因嚴重周邊循環障礙（如糖尿病）而感官受損的人士ꢀ。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顱神經有問題的人士（例如癲癇）。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骨頭異常者，例如骨質疏鬆症。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患有急性（疼痛）疾病的人士，例如脊椎和腿部的骨折、扭傷和拉傷。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脊椎和腿部骨折、扭傷和分離等疾病。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血壓異常者。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腿部受傷或動過手朮的人。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正在接受護理或在沒有陪同下無法進行日常活動的人士。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腰部以上身體有螺栓或其他金屬植入物者。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腿部有感覺障礙或異常（例如感染、皮膚感染或疤痕）者。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血液循環紊亂者ꢀ</a:t>
            </a: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腿部有紋身（紋身）者。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過敏體質ꢀ</a:t>
            </a: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需要休息的人。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有生理問題的人士ꢀ</a:t>
            </a: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長期沒有運動的人士。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正在其他醫療機構接受治療的人士。</a:t>
            </a:r>
            <a:endParaRPr lang="en-US" altLang="zh-TW" sz="1000" spc="-1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359688FB-BF43-2D1A-1535-C67B4CB01650}"/>
              </a:ext>
            </a:extLst>
          </p:cNvPr>
          <p:cNvSpPr txBox="1"/>
          <p:nvPr/>
        </p:nvSpPr>
        <p:spPr>
          <a:xfrm>
            <a:off x="1975877" y="4977499"/>
            <a:ext cx="1430263" cy="215123"/>
          </a:xfrm>
          <a:prstGeom prst="rect">
            <a:avLst/>
          </a:prstGeom>
          <a:solidFill>
            <a:srgbClr val="EF5F00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0" marR="0" algn="ctr">
              <a:lnSpc>
                <a:spcPts val="186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b="1" spc="-14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TKTHQ+TBUDGoStd-ExBold"/>
              </a:rPr>
              <a:t>不應使用的部位</a:t>
            </a: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2659977-D26E-8E7B-7432-F6FD97957508}"/>
              </a:ext>
            </a:extLst>
          </p:cNvPr>
          <p:cNvSpPr txBox="1"/>
          <p:nvPr/>
        </p:nvSpPr>
        <p:spPr>
          <a:xfrm>
            <a:off x="1486773" y="5230529"/>
            <a:ext cx="2692400" cy="30777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請勿使用於下列部位。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可能導致意外或皮膚</a:t>
            </a:r>
            <a:r>
              <a:rPr lang="en-US" altLang="zh-TW" sz="10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/</a:t>
            </a:r>
            <a:r>
              <a:rPr lang="zh-TW" altLang="en-US" sz="1000" spc="-1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身體問題。</a:t>
            </a: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9ADA24E9-673E-DE2D-F0D7-9EAB6BA038F3}"/>
              </a:ext>
            </a:extLst>
          </p:cNvPr>
          <p:cNvSpPr txBox="1"/>
          <p:nvPr/>
        </p:nvSpPr>
        <p:spPr>
          <a:xfrm>
            <a:off x="1020541" y="5586467"/>
            <a:ext cx="3625368" cy="548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使用區域（腳或小腿）以外的區域 ꢀ</a:t>
            </a:r>
            <a:r>
              <a:rPr lang="en-US" altLang="zh-TW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傷口和其他黏膜區域。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當天曾進行脫毛的部位ꢀ</a:t>
            </a:r>
            <a:r>
              <a:rPr lang="en-US" altLang="zh-TW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</a:t>
            </a:r>
            <a:r>
              <a:rPr lang="zh-TW" altLang="en-US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曾進行整形手術的部位。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6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植入金屬、塑膠或矽膠的部位。</a:t>
            </a: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CCD6877-7CF5-A048-D69E-131377CF5088}"/>
              </a:ext>
            </a:extLst>
          </p:cNvPr>
          <p:cNvSpPr txBox="1"/>
          <p:nvPr/>
        </p:nvSpPr>
        <p:spPr>
          <a:xfrm>
            <a:off x="670107" y="6070336"/>
            <a:ext cx="3454400" cy="19665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5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b="1" spc="-17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請勿在本手冊指定以外的區域使用。</a:t>
            </a: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00E7B01-7EC3-6664-341C-BF82F52E9FBE}"/>
              </a:ext>
            </a:extLst>
          </p:cNvPr>
          <p:cNvSpPr txBox="1"/>
          <p:nvPr/>
        </p:nvSpPr>
        <p:spPr>
          <a:xfrm>
            <a:off x="8198503" y="6427656"/>
            <a:ext cx="953117" cy="183320"/>
          </a:xfrm>
          <a:prstGeom prst="rect">
            <a:avLst/>
          </a:prstGeom>
          <a:solidFill>
            <a:srgbClr val="FFD4B5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62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QAWRO+TBUDGoStd-Regular"/>
              </a:rPr>
              <a:t>接下頁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3920A-F00E-51C3-8775-D3FB0196E495}"/>
              </a:ext>
            </a:extLst>
          </p:cNvPr>
          <p:cNvSpPr txBox="1"/>
          <p:nvPr/>
        </p:nvSpPr>
        <p:spPr>
          <a:xfrm>
            <a:off x="673100" y="4379373"/>
            <a:ext cx="4068059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50" b="1" spc="-1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即使以上情況都不適用，如果您對使用本產品有任何疑慮，請諮詢醫生。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90D2B-B081-407A-4E88-C16A5565053F}"/>
              </a:ext>
            </a:extLst>
          </p:cNvPr>
          <p:cNvSpPr/>
          <p:nvPr/>
        </p:nvSpPr>
        <p:spPr>
          <a:xfrm>
            <a:off x="9456420" y="1376563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使用前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391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ook&#10;&#10;AI-generated content may be incorrect.">
            <a:extLst>
              <a:ext uri="{FF2B5EF4-FFF2-40B4-BE49-F238E27FC236}">
                <a16:creationId xmlns:a16="http://schemas.microsoft.com/office/drawing/2014/main" id="{29BC0376-EA59-DCF7-7326-B3E12D29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E20B91E-51C3-ED41-D445-87F8023B7DD3}"/>
              </a:ext>
            </a:extLst>
          </p:cNvPr>
          <p:cNvSpPr txBox="1"/>
          <p:nvPr/>
        </p:nvSpPr>
        <p:spPr>
          <a:xfrm>
            <a:off x="582353" y="343868"/>
            <a:ext cx="3827248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安全預防措施（續）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9B6B916-9302-431A-0CD4-033ECA4845D9}"/>
              </a:ext>
            </a:extLst>
          </p:cNvPr>
          <p:cNvSpPr txBox="1"/>
          <p:nvPr/>
        </p:nvSpPr>
        <p:spPr>
          <a:xfrm>
            <a:off x="558002" y="934561"/>
            <a:ext cx="3071024" cy="31931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7"/>
              </a:lnSpc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使用注意事項（續）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6C0E207-C252-55D7-9608-EB7BA15B58FB}"/>
              </a:ext>
            </a:extLst>
          </p:cNvPr>
          <p:cNvSpPr txBox="1"/>
          <p:nvPr/>
        </p:nvSpPr>
        <p:spPr>
          <a:xfrm>
            <a:off x="1552900" y="1401749"/>
            <a:ext cx="3172460" cy="3590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使用前請遵守下列注意事項。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否則可能導致意外、傷害、觸電、損壞或弄髒。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4068938-7AAC-3CC7-1421-8B8857344CF3}"/>
              </a:ext>
            </a:extLst>
          </p:cNvPr>
          <p:cNvSpPr txBox="1"/>
          <p:nvPr/>
        </p:nvSpPr>
        <p:spPr>
          <a:xfrm>
            <a:off x="6076335" y="1461206"/>
            <a:ext cx="2692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使用前請遵守下列注意事項。</a:t>
            </a: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510CB6A4-4160-CACC-1F0C-6F60C9773AD1}"/>
              </a:ext>
            </a:extLst>
          </p:cNvPr>
          <p:cNvSpPr txBox="1"/>
          <p:nvPr/>
        </p:nvSpPr>
        <p:spPr>
          <a:xfrm>
            <a:off x="5528310" y="1747877"/>
            <a:ext cx="3654432" cy="40233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使用中或使用後若出現疼痛或不適、皮膚刺激、紅疹、發紅、搔癢、灼傷、發炎或任何其他皮膚問題，請停止使用並諮詢醫生。如果繼續使用本產品，可能會導致症狀惡化。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不必要地增加用量或長期使用可能導致訓練後肌肉疲勞、皮膚刺激和紅腫。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如果您出現任何身體或皮膚問題，請立即停止使用並諮詢醫生。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使用本產品時，請移除可能會導電的金屬或其他配件。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使用本產品時，請移除任何金屬或其他可能會導電的配件。 如果配件接觸到腳墊，可能會造成意外、受傷或損壞。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如果產品發出異味或異聲，或有水或其他異物進入產品內部，請立即停止使用，並取出電池。有短路、故障或起火的危險。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使用本產品時，請務必在平坦、穩固的材質（如木地板）上使用。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使用本產品時，請務必使用專用墊子或類似墊子。如果在沒有專用墊子的情況下使用本產品，可能會刮傷榻榻米或地板。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若要停止使用本產品，請使用遙控器或主機上的按鈕暫停，然後將您的腳從腳墊上移開。在緊急情況下，例如遙控器無法運作時，請將您的腳原封不動地移除。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不使用時，請勿將裝置放在地板上，以免被絆倒受傷。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52254BB3-AB55-908F-B771-3720E8197D37}"/>
              </a:ext>
            </a:extLst>
          </p:cNvPr>
          <p:cNvSpPr txBox="1"/>
          <p:nvPr/>
        </p:nvSpPr>
        <p:spPr>
          <a:xfrm>
            <a:off x="1070928" y="1747878"/>
            <a:ext cx="3712464" cy="45720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請勿使用微波爐加熱本產品或將本產品靠近火源。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請勿以操作說明書所述以外的方式使用本產品。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請勿對幼童或寵物使用本產品。請勿讓小孩或寵物玩弄本產品。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服用安眠藥時，請勿使用本產品。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請勿讓其他人接觸使用本產品者的腿部。 尤其是兒童和寵物不得觸摸使用本產品者的腿部。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訓練療程不應使用在小腿上，因為這可能會造成腿部抽筋。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請勿將液體濺到本產品上。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請勿在開車時使用。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請勿在浴室等潮濕的地方使用。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請勿站在機器上。勿對本機的螢幕、按鈕和遙控器施加過大的負荷。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使用時請將電子裝置（手錶、計步器等）遠離本機。電子裝置可能會發生故障。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請勿在使用前立即在腳底（或小腿）使用身體乳霜或其他油性產品，因為皮膚上的油會使人難以感受到電氣刺激。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請勿將腳墊用力壓在地板或桌上。 腳墊的顏色可能會出現在地板或桌上。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請勿在高溫的場所使用本產品，例如在桌下暖爐內或強烈陽光下。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請勿將遙控器放在地板上。否則可能會導致遙控器翻倒而造成傷害。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5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 請將磁性物品如手機、時鐘、磁卡、個人電腦、電子時鐘、磁碟、音樂播放器等，遠離本 產品的遙控器和遙控箱。請勿在磁性物體附近使用本產品。</a:t>
            </a:r>
          </a:p>
        </p:txBody>
      </p:sp>
    </p:spTree>
    <p:extLst>
      <p:ext uri="{BB962C8B-B14F-4D97-AF65-F5344CB8AC3E}">
        <p14:creationId xmlns:p14="http://schemas.microsoft.com/office/powerpoint/2010/main" val="255670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F773F9-27DC-42B6-9B50-AE9EEE31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7FFCA598-5903-54E3-906C-3CACB318E8A3}"/>
              </a:ext>
            </a:extLst>
          </p:cNvPr>
          <p:cNvSpPr txBox="1"/>
          <p:nvPr/>
        </p:nvSpPr>
        <p:spPr>
          <a:xfrm>
            <a:off x="577049" y="949557"/>
            <a:ext cx="3379001" cy="3256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乾電池</a:t>
            </a:r>
            <a:r>
              <a:rPr lang="en-US" altLang="zh-TW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/</a:t>
            </a: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鈕扣電池注意事項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004504D-4918-56C7-F522-FC3AFD09674D}"/>
              </a:ext>
            </a:extLst>
          </p:cNvPr>
          <p:cNvSpPr txBox="1"/>
          <p:nvPr/>
        </p:nvSpPr>
        <p:spPr>
          <a:xfrm>
            <a:off x="5034199" y="939947"/>
            <a:ext cx="3379002" cy="3256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57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7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有關裝置和無線電訊號的注意事項</a:t>
            </a: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6467BFC-CE34-4601-D645-54814A822AF3}"/>
              </a:ext>
            </a:extLst>
          </p:cNvPr>
          <p:cNvSpPr txBox="1"/>
          <p:nvPr/>
        </p:nvSpPr>
        <p:spPr>
          <a:xfrm>
            <a:off x="1521959" y="1359744"/>
            <a:ext cx="3138941" cy="3922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2539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處理乾電池</a:t>
            </a:r>
            <a:r>
              <a:rPr lang="en-US" altLang="zh-TW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鈕扣電池時，請注意下列事項。 否則可能會導致意外、傷害或故障。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0C532BC-1E90-79A0-BA9D-B982259D388C}"/>
              </a:ext>
            </a:extLst>
          </p:cNvPr>
          <p:cNvSpPr txBox="1"/>
          <p:nvPr/>
        </p:nvSpPr>
        <p:spPr>
          <a:xfrm>
            <a:off x="6077470" y="1462335"/>
            <a:ext cx="2692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使用前請遵守下列注意事項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7BFF8D4-D551-BD8E-2342-E0301FDB8F80}"/>
              </a:ext>
            </a:extLst>
          </p:cNvPr>
          <p:cNvSpPr txBox="1"/>
          <p:nvPr/>
        </p:nvSpPr>
        <p:spPr>
          <a:xfrm>
            <a:off x="5575320" y="1791558"/>
            <a:ext cx="3667004" cy="914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由於本產品使用藍牙通訊，因此無法在醫院等禁止使用無線裝置的區域使用。在此類區域，請將裝置左側的兒童鎖定開關設定到鎖定位置（兒童鎖定時不會產生無線電波）。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000" spc="-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※</a:t>
            </a:r>
            <a:r>
              <a:rPr lang="zh-TW" altLang="en-US" sz="1000" spc="-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在兒童鎖定期間，顯示器將會關閉。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0BBC6BF-658A-C2D9-33C5-6E547489748F}"/>
              </a:ext>
            </a:extLst>
          </p:cNvPr>
          <p:cNvSpPr txBox="1"/>
          <p:nvPr/>
        </p:nvSpPr>
        <p:spPr>
          <a:xfrm>
            <a:off x="1038346" y="1792036"/>
            <a:ext cx="3667004" cy="28346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請務必遵守乾電池本體和鈕扣電池包裝上所標示的預防措施。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檢查乾電池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鈕扣電池的 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+/- 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極性，並正確插入。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長時間不使用時，請取出乾電池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請勿混用新舊及不同類型的乾電池。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使用在建議使用期限內的乾電池 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 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如果乾電池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鈕扣電池漏液，請立即停止使用，並請經銷商或 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MTG 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客戶服務部檢查。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如果乾電池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鈕扣電池中的液體進入眼睛，您可能會失去視力或遭受其他損害。請立即用清水徹底沖洗至少一分鐘，不要揉搓，然後請教醫生。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如果乾電池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鈕扣電池的液體沾到您的皮膚或衣服上，可能會造成皮膚傷害。請立即用大量清水沖洗。</a:t>
            </a:r>
          </a:p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立即從產品中取出使用過的乾電池</a:t>
            </a:r>
            <a:r>
              <a:rPr lang="en-US" altLang="zh-TW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/</a:t>
            </a:r>
            <a:r>
              <a:rPr lang="zh-TW" altLang="en-US" sz="1000" spc="-4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鈕扣電池。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87328652-0A7A-0C91-CEF8-2E024AC1AB0A}"/>
              </a:ext>
            </a:extLst>
          </p:cNvPr>
          <p:cNvSpPr txBox="1"/>
          <p:nvPr/>
        </p:nvSpPr>
        <p:spPr>
          <a:xfrm>
            <a:off x="6175254" y="3094694"/>
            <a:ext cx="2692400" cy="1870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000" spc="-5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使用前請遵守下列注意事項</a:t>
            </a: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8DD383C-ACA2-51BE-A66B-64D31087144F}"/>
              </a:ext>
            </a:extLst>
          </p:cNvPr>
          <p:cNvSpPr txBox="1"/>
          <p:nvPr/>
        </p:nvSpPr>
        <p:spPr>
          <a:xfrm>
            <a:off x="5575321" y="3380284"/>
            <a:ext cx="3562330" cy="3919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91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spc="-4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000" spc="-43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各航空公司的機上隨身行李有所不同。 請事先聯絡您的航空公司或機場安全部門。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22F7E-A990-961D-5FFD-9EC6F3CB3639}"/>
              </a:ext>
            </a:extLst>
          </p:cNvPr>
          <p:cNvSpPr/>
          <p:nvPr/>
        </p:nvSpPr>
        <p:spPr>
          <a:xfrm>
            <a:off x="9456420" y="1376563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使用前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45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5EB991-17E3-17C4-811C-759540ED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3A404429-C45B-F236-294B-F8D86773C9F5}"/>
              </a:ext>
            </a:extLst>
          </p:cNvPr>
          <p:cNvSpPr txBox="1"/>
          <p:nvPr/>
        </p:nvSpPr>
        <p:spPr>
          <a:xfrm>
            <a:off x="540000" y="351373"/>
            <a:ext cx="2553720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使用注意事項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7DC69E3-C66B-D728-7B01-B81D250D50A9}"/>
              </a:ext>
            </a:extLst>
          </p:cNvPr>
          <p:cNvSpPr txBox="1"/>
          <p:nvPr/>
        </p:nvSpPr>
        <p:spPr>
          <a:xfrm>
            <a:off x="540000" y="1134594"/>
            <a:ext cx="4321560" cy="24688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使用本產品時，請仔細閱讀下列資訊。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由於使用橡膠材質，產品開封後可能會有輕微氣味，這並非異常現象。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 .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腳墊上可能會出現白色顆粒，這是製造過程所致，並非異常。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本產品是貼著皮膚穿戴，應保持清潔（請參閱第 </a:t>
            </a: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25 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頁的保養說明）。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本產品不防水。請勿在潮濕的地方使用。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請勿在寒冷或溫暖的環境下使用本產品，以免造成變形。請勿在溫度突變的情況下使用本產品，例如將沸水倒在本產品上或在桑拿房中使用本產品。</a:t>
            </a:r>
          </a:p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100" spc="-3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如果裝置有刮傷或裂痕，請停止使用並棄置。</a:t>
            </a:r>
          </a:p>
        </p:txBody>
      </p:sp>
    </p:spTree>
    <p:extLst>
      <p:ext uri="{BB962C8B-B14F-4D97-AF65-F5344CB8AC3E}">
        <p14:creationId xmlns:p14="http://schemas.microsoft.com/office/powerpoint/2010/main" val="376647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evice&#10;&#10;AI-generated content may be incorrect.">
            <a:extLst>
              <a:ext uri="{FF2B5EF4-FFF2-40B4-BE49-F238E27FC236}">
                <a16:creationId xmlns:a16="http://schemas.microsoft.com/office/drawing/2014/main" id="{84D4F47D-98EB-CE9B-194C-2BB897BE7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9" y="0"/>
            <a:ext cx="969522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B7A1580-1136-F249-BDD6-99ED880AF633}"/>
              </a:ext>
            </a:extLst>
          </p:cNvPr>
          <p:cNvSpPr txBox="1"/>
          <p:nvPr/>
        </p:nvSpPr>
        <p:spPr>
          <a:xfrm>
            <a:off x="540000" y="411304"/>
            <a:ext cx="3279396" cy="5837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100" b="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WBFQR+TBUDGoStd-Regular"/>
              </a:rPr>
              <a:t>零件和配件名稱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45BE910-7EB4-1FBC-8ECF-FE20937D62D3}"/>
              </a:ext>
            </a:extLst>
          </p:cNvPr>
          <p:cNvSpPr txBox="1"/>
          <p:nvPr/>
        </p:nvSpPr>
        <p:spPr>
          <a:xfrm>
            <a:off x="516313" y="997726"/>
            <a:ext cx="660400" cy="3836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1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主機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7B06D22-E3E9-2144-D185-73E47F98C545}"/>
              </a:ext>
            </a:extLst>
          </p:cNvPr>
          <p:cNvSpPr txBox="1"/>
          <p:nvPr/>
        </p:nvSpPr>
        <p:spPr>
          <a:xfrm>
            <a:off x="2326613" y="1023925"/>
            <a:ext cx="1007137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184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腳墊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5A1AEFC-8FDB-81AC-BCD0-BB8AE3C74920}"/>
              </a:ext>
            </a:extLst>
          </p:cNvPr>
          <p:cNvSpPr txBox="1"/>
          <p:nvPr/>
        </p:nvSpPr>
        <p:spPr>
          <a:xfrm>
            <a:off x="5845712" y="1329556"/>
            <a:ext cx="533400" cy="28161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畫面</a:t>
            </a:r>
            <a:endParaRPr sz="15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0EA96D2-D609-8688-99C4-7AB81C7A09CC}"/>
              </a:ext>
            </a:extLst>
          </p:cNvPr>
          <p:cNvSpPr txBox="1"/>
          <p:nvPr/>
        </p:nvSpPr>
        <p:spPr>
          <a:xfrm>
            <a:off x="539999" y="2411967"/>
            <a:ext cx="914399" cy="2805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4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電池蓋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48593BB9-CFE3-D3C8-926E-4DE9EBC714C3}"/>
              </a:ext>
            </a:extLst>
          </p:cNvPr>
          <p:cNvSpPr txBox="1"/>
          <p:nvPr/>
        </p:nvSpPr>
        <p:spPr>
          <a:xfrm>
            <a:off x="5511713" y="2844536"/>
            <a:ext cx="1474875" cy="457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6"/>
              </a:lnSpc>
            </a:pPr>
            <a:r>
              <a:rPr lang="zh-TW" altLang="en-US" sz="1500" spc="-14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兒童鎖開關</a:t>
            </a:r>
            <a:endParaRPr sz="1500" spc="-14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183BF52-E746-FA9A-3CD4-D7638BE32C87}"/>
              </a:ext>
            </a:extLst>
          </p:cNvPr>
          <p:cNvSpPr txBox="1"/>
          <p:nvPr/>
        </p:nvSpPr>
        <p:spPr>
          <a:xfrm>
            <a:off x="5562840" y="3213324"/>
            <a:ext cx="1423748" cy="457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9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-12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出廠設定時在開鎖端</a:t>
            </a:r>
            <a:endParaRPr sz="1200" spc="-12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9D79E83-E522-4325-87F4-E0CB62F19467}"/>
              </a:ext>
            </a:extLst>
          </p:cNvPr>
          <p:cNvSpPr txBox="1"/>
          <p:nvPr/>
        </p:nvSpPr>
        <p:spPr>
          <a:xfrm>
            <a:off x="846512" y="4283942"/>
            <a:ext cx="1064837" cy="29950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6550" marR="0">
              <a:lnSpc>
                <a:spcPts val="2672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200" spc="1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搖控器　１台</a:t>
            </a: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038B91A-9D1D-65BC-B484-27CA0F0E0201}"/>
              </a:ext>
            </a:extLst>
          </p:cNvPr>
          <p:cNvSpPr txBox="1"/>
          <p:nvPr/>
        </p:nvSpPr>
        <p:spPr>
          <a:xfrm>
            <a:off x="5779155" y="4268805"/>
            <a:ext cx="1450848" cy="2180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200" spc="-9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•</a:t>
            </a:r>
            <a:r>
              <a:rPr lang="zh-TW" altLang="en-US" sz="1200" spc="-96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專用墊布 　１枚</a:t>
            </a:r>
            <a:endParaRPr lang="ja-JP" altLang="en-US" sz="120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375C945B-92EB-EAA5-FCA9-5F8B30EF6CDE}"/>
              </a:ext>
            </a:extLst>
          </p:cNvPr>
          <p:cNvSpPr txBox="1"/>
          <p:nvPr/>
        </p:nvSpPr>
        <p:spPr>
          <a:xfrm>
            <a:off x="2630217" y="4810532"/>
            <a:ext cx="1007137" cy="83458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</a:t>
            </a:r>
            <a:r>
              <a:rPr sz="1300" spc="-35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 </a:t>
            </a:r>
            <a:r>
              <a:rPr lang="zh-TW" altLang="en-US" sz="1300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  <a:endParaRPr sz="1300" spc="-9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ts val="2068"/>
              </a:lnSpc>
              <a:spcBef>
                <a:spcPts val="237"/>
              </a:spcBef>
              <a:spcAft>
                <a:spcPts val="0"/>
              </a:spcAft>
            </a:pPr>
            <a:r>
              <a:rPr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MENU</a:t>
            </a:r>
            <a:r>
              <a:rPr sz="1300" spc="-18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 </a:t>
            </a:r>
            <a:r>
              <a:rPr lang="zh-TW" altLang="en-US" sz="1300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  <a:endParaRPr lang="en-US" altLang="zh-TW" sz="1300" spc="-9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lnSpc>
                <a:spcPts val="2068"/>
              </a:lnSpc>
              <a:spcBef>
                <a:spcPts val="237"/>
              </a:spcBef>
              <a:spcAft>
                <a:spcPts val="0"/>
              </a:spcAft>
            </a:pPr>
            <a:r>
              <a:rPr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▼</a:t>
            </a:r>
            <a:r>
              <a:rPr lang="zh-TW" altLang="en-US" sz="1300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  <a:endParaRPr sz="1300" spc="-9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1919994-568C-661E-74A2-EBF87A9D6165}"/>
              </a:ext>
            </a:extLst>
          </p:cNvPr>
          <p:cNvSpPr txBox="1"/>
          <p:nvPr/>
        </p:nvSpPr>
        <p:spPr>
          <a:xfrm>
            <a:off x="4141592" y="5829165"/>
            <a:ext cx="977900" cy="24506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8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300" spc="-3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電池蓋</a:t>
            </a: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14A824E-D5BF-E14D-9C04-B80537EE7874}"/>
              </a:ext>
            </a:extLst>
          </p:cNvPr>
          <p:cNvSpPr txBox="1"/>
          <p:nvPr/>
        </p:nvSpPr>
        <p:spPr>
          <a:xfrm>
            <a:off x="10223981" y="7029019"/>
            <a:ext cx="301751" cy="2845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88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JNVHJI+TBUDGoStd-Bold"/>
              </a:rPr>
              <a:t>9</a:t>
            </a: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95ABB5D2-8149-538B-843E-B87F4B43D768}"/>
              </a:ext>
            </a:extLst>
          </p:cNvPr>
          <p:cNvSpPr txBox="1"/>
          <p:nvPr/>
        </p:nvSpPr>
        <p:spPr>
          <a:xfrm>
            <a:off x="8091936" y="1470364"/>
            <a:ext cx="1272692" cy="8229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86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500" spc="-12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遙控器隔間</a:t>
            </a:r>
            <a:endParaRPr lang="en-US" altLang="zh-TW" sz="1500" spc="-120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r>
              <a:rPr lang="zh-TW" altLang="en-US" sz="105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隨附的遙控器可如圖所示以磁石收納。</a:t>
            </a: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C23E0D69-B6E0-BFD5-5E0A-533E13E37E60}"/>
              </a:ext>
            </a:extLst>
          </p:cNvPr>
          <p:cNvSpPr txBox="1"/>
          <p:nvPr/>
        </p:nvSpPr>
        <p:spPr>
          <a:xfrm>
            <a:off x="5845712" y="5032699"/>
            <a:ext cx="2917288" cy="10972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使用手冊（含保固）</a:t>
            </a: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1 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份（本書）</a:t>
            </a:r>
          </a:p>
          <a:p>
            <a:pPr marL="0" marR="0">
              <a:lnSpc>
                <a:spcPts val="19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-.3 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顆試用電池（</a:t>
            </a: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AA 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鹼性電池）</a:t>
            </a:r>
          </a:p>
          <a:p>
            <a:pPr marL="0" marR="0">
              <a:lnSpc>
                <a:spcPts val="19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-.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搖控器試用電池</a:t>
            </a: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(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鈕扣形鋰電池 </a:t>
            </a:r>
            <a:r>
              <a:rPr lang="en-US" altLang="zh-TW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CR1632).1</a:t>
            </a:r>
            <a:r>
              <a:rPr lang="zh-TW" altLang="en-US" sz="1200" spc="-65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顆</a:t>
            </a:r>
            <a:endParaRPr lang="en-US" altLang="zh-TW" sz="1200" spc="-65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38" name="object 24">
            <a:extLst>
              <a:ext uri="{FF2B5EF4-FFF2-40B4-BE49-F238E27FC236}">
                <a16:creationId xmlns:a16="http://schemas.microsoft.com/office/drawing/2014/main" id="{A51ACD68-2676-B100-E83D-21008EDFA557}"/>
              </a:ext>
            </a:extLst>
          </p:cNvPr>
          <p:cNvSpPr txBox="1"/>
          <p:nvPr/>
        </p:nvSpPr>
        <p:spPr>
          <a:xfrm>
            <a:off x="5875543" y="2009949"/>
            <a:ext cx="1111045" cy="65146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▲</a:t>
            </a:r>
            <a:r>
              <a:rPr sz="1300" spc="-35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 </a:t>
            </a:r>
            <a:r>
              <a:rPr lang="zh-TW" altLang="en-US" sz="1300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  <a:endParaRPr sz="1300" spc="-9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spcBef>
                <a:spcPts val="237"/>
              </a:spcBef>
              <a:spcAft>
                <a:spcPts val="0"/>
              </a:spcAft>
            </a:pPr>
            <a:r>
              <a:rPr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MENU</a:t>
            </a:r>
            <a:r>
              <a:rPr sz="1300" spc="-189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 </a:t>
            </a:r>
            <a:r>
              <a:rPr lang="zh-TW" altLang="en-US" sz="1300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  <a:endParaRPr lang="en-US" altLang="zh-TW" sz="1300" spc="-9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  <a:p>
            <a:pPr marL="0" marR="0">
              <a:spcBef>
                <a:spcPts val="237"/>
              </a:spcBef>
              <a:spcAft>
                <a:spcPts val="0"/>
              </a:spcAft>
            </a:pPr>
            <a:r>
              <a:rPr sz="1300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▼</a:t>
            </a:r>
            <a:r>
              <a:rPr lang="zh-TW" altLang="en-US" sz="1300" spc="-91" dirty="0">
                <a:solidFill>
                  <a:srgbClr val="221E1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DHRCB+TBUDGoStd-SuperLight"/>
              </a:rPr>
              <a:t>按鈕</a:t>
            </a:r>
            <a:endParaRPr sz="1300" spc="-91" dirty="0">
              <a:solidFill>
                <a:srgbClr val="221E1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DHRCB+TBUDGoStd-Super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4E6EA-7A6E-EC60-6E81-1D27A2FC1D1C}"/>
              </a:ext>
            </a:extLst>
          </p:cNvPr>
          <p:cNvSpPr/>
          <p:nvPr/>
        </p:nvSpPr>
        <p:spPr>
          <a:xfrm>
            <a:off x="9456420" y="1376563"/>
            <a:ext cx="306090" cy="1160898"/>
          </a:xfrm>
          <a:prstGeom prst="rect">
            <a:avLst/>
          </a:prstGeom>
          <a:solidFill>
            <a:srgbClr val="FFE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使用前</a:t>
            </a:r>
            <a:endParaRPr lang="ja-JP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485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5853</Words>
  <Application>Microsoft Office PowerPoint</Application>
  <PresentationFormat>A4 Paper (210x297 mm)</PresentationFormat>
  <Paragraphs>746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JNVHJI+TBUDGoStd-Bold</vt:lpstr>
      <vt:lpstr>KIKKCM+TBUDGoStd-SuperLight</vt:lpstr>
      <vt:lpstr>Microsoft JhengHei</vt:lpstr>
      <vt:lpstr>UDHRCB+TBUDGoStd-SuperLight</vt:lpstr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Ansys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Ka-lip Chu</dc:creator>
  <cp:lastModifiedBy>Ka-lip Chu</cp:lastModifiedBy>
  <cp:revision>97</cp:revision>
  <dcterms:created xsi:type="dcterms:W3CDTF">2025-02-09T13:41:30Z</dcterms:created>
  <dcterms:modified xsi:type="dcterms:W3CDTF">2025-02-16T15:21:40Z</dcterms:modified>
</cp:coreProperties>
</file>